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311" r:id="rId2"/>
    <p:sldId id="302" r:id="rId3"/>
    <p:sldId id="303" r:id="rId4"/>
    <p:sldId id="304" r:id="rId5"/>
    <p:sldId id="301" r:id="rId6"/>
    <p:sldId id="305" r:id="rId7"/>
    <p:sldId id="306" r:id="rId8"/>
    <p:sldId id="307" r:id="rId9"/>
    <p:sldId id="308" r:id="rId10"/>
    <p:sldId id="309" r:id="rId11"/>
    <p:sldId id="310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B4BD"/>
    <a:srgbClr val="B0AD7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872" autoAdjust="0"/>
    <p:restoredTop sz="94660"/>
  </p:normalViewPr>
  <p:slideViewPr>
    <p:cSldViewPr snapToGrid="0">
      <p:cViewPr>
        <p:scale>
          <a:sx n="80" d="100"/>
          <a:sy n="80" d="100"/>
        </p:scale>
        <p:origin x="-107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603" y="1596789"/>
            <a:ext cx="8093122" cy="45924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>
                <a:solidFill>
                  <a:schemeClr val="accent6">
                    <a:lumMod val="75000"/>
                  </a:schemeClr>
                </a:solidFill>
                <a:latin typeface="Khmer UI" pitchFamily="34" charset="0"/>
                <a:cs typeface="Khmer UI" pitchFamily="34" charset="0"/>
              </a:rPr>
              <a:t>TOPIC – CYECLOTRON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NAME </a:t>
            </a:r>
            <a:r>
              <a:rPr lang="en-US" sz="4800" dirty="0" smtClean="0"/>
              <a:t>– BHARTI YADAV</a:t>
            </a:r>
            <a:br>
              <a:rPr lang="en-US" sz="4800" dirty="0" smtClean="0"/>
            </a:br>
            <a:r>
              <a:rPr lang="en-US" sz="4800" dirty="0" smtClean="0"/>
              <a:t>CLASS – B.sc 1</a:t>
            </a:r>
            <a:r>
              <a:rPr lang="en-US" sz="4800" baseline="30000" dirty="0" smtClean="0"/>
              <a:t>st</a:t>
            </a:r>
            <a:r>
              <a:rPr lang="en-US" sz="4800" dirty="0" smtClean="0"/>
              <a:t> year </a:t>
            </a:r>
            <a:br>
              <a:rPr lang="en-US" sz="4800" dirty="0" smtClean="0"/>
            </a:br>
            <a:r>
              <a:rPr lang="en-US" sz="4800" dirty="0" smtClean="0"/>
              <a:t>SUBJECT – PHYSICS</a:t>
            </a:r>
            <a:br>
              <a:rPr lang="en-US" sz="4800" dirty="0" smtClean="0"/>
            </a:br>
            <a:r>
              <a:rPr lang="en-US" sz="4800" dirty="0" smtClean="0"/>
              <a:t>GOVT. NVEEN COLLAGE GURUR</a:t>
            </a:r>
            <a:br>
              <a:rPr lang="en-US" sz="4800" dirty="0" smtClean="0"/>
            </a:br>
            <a:endParaRPr lang="en-IN" sz="48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048598"/>
          <p:cNvSpPr>
            <a:spLocks noGrp="1"/>
          </p:cNvSpPr>
          <p:nvPr>
            <p:ph type="ctrTitle"/>
          </p:nvPr>
        </p:nvSpPr>
        <p:spPr>
          <a:xfrm>
            <a:off x="163773" y="2019869"/>
            <a:ext cx="8311487" cy="3436116"/>
          </a:xfrm>
          <a:solidFill>
            <a:srgbClr val="FFFFFF"/>
          </a:solidFill>
        </p:spPr>
        <p:txBody>
          <a:bodyPr>
            <a:noAutofit/>
          </a:bodyPr>
          <a:lstStyle/>
          <a:p>
            <a:pPr algn="just"/>
            <a:r>
              <a:rPr lang="en-US" sz="3200" dirty="0">
                <a:solidFill>
                  <a:srgbClr val="92D050"/>
                </a:solidFill>
              </a:rPr>
              <a:t> </a:t>
            </a:r>
            <a:br>
              <a:rPr lang="en-US" sz="3200" dirty="0">
                <a:solidFill>
                  <a:srgbClr val="92D050"/>
                </a:solidFill>
              </a:rPr>
            </a:br>
            <a:r>
              <a:rPr lang="en-US" sz="3200" dirty="0" smtClean="0">
                <a:solidFill>
                  <a:srgbClr val="92D050"/>
                </a:solidFill>
              </a:rPr>
              <a:t>1. </a:t>
            </a:r>
            <a:r>
              <a:rPr lang="en-US" sz="3200" dirty="0" err="1" smtClean="0">
                <a:solidFill>
                  <a:srgbClr val="92D050"/>
                </a:solidFill>
              </a:rPr>
              <a:t>रेडियोएक्टिव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पदार्थ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उत्पन्न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करने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में</a:t>
            </a:r>
            <a:r>
              <a:rPr lang="en-US" sz="3200" dirty="0" smtClean="0">
                <a:solidFill>
                  <a:srgbClr val="92D050"/>
                </a:solidFill>
              </a:rPr>
              <a:t/>
            </a:r>
            <a:br>
              <a:rPr lang="en-US" sz="3200" dirty="0" smtClean="0">
                <a:solidFill>
                  <a:srgbClr val="92D050"/>
                </a:solidFill>
              </a:rPr>
            </a:br>
            <a:r>
              <a:rPr lang="en-US" sz="3200" dirty="0">
                <a:solidFill>
                  <a:srgbClr val="92D050"/>
                </a:solidFill>
              </a:rPr>
              <a:t/>
            </a:r>
            <a:br>
              <a:rPr lang="en-US" sz="3200" dirty="0">
                <a:solidFill>
                  <a:srgbClr val="92D050"/>
                </a:solidFill>
              </a:rPr>
            </a:br>
            <a:r>
              <a:rPr lang="en-US" sz="3200" dirty="0" smtClean="0">
                <a:solidFill>
                  <a:srgbClr val="92D050"/>
                </a:solidFill>
              </a:rPr>
              <a:t>2. </a:t>
            </a:r>
            <a:r>
              <a:rPr lang="en-US" sz="3200" dirty="0" err="1" smtClean="0">
                <a:solidFill>
                  <a:srgbClr val="92D050"/>
                </a:solidFill>
              </a:rPr>
              <a:t>नये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पदार्थों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को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संश्लेषित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करने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में</a:t>
            </a:r>
            <a:r>
              <a:rPr lang="en-US" sz="3200" dirty="0" smtClean="0">
                <a:solidFill>
                  <a:srgbClr val="92D050"/>
                </a:solidFill>
              </a:rPr>
              <a:t/>
            </a:r>
            <a:br>
              <a:rPr lang="en-US" sz="3200" dirty="0" smtClean="0">
                <a:solidFill>
                  <a:srgbClr val="92D050"/>
                </a:solidFill>
              </a:rPr>
            </a:br>
            <a:r>
              <a:rPr lang="en-US" sz="3200" dirty="0">
                <a:solidFill>
                  <a:srgbClr val="92D050"/>
                </a:solidFill>
              </a:rPr>
              <a:t/>
            </a:r>
            <a:br>
              <a:rPr lang="en-US" sz="3200" dirty="0">
                <a:solidFill>
                  <a:srgbClr val="92D050"/>
                </a:solidFill>
              </a:rPr>
            </a:br>
            <a:r>
              <a:rPr lang="en-US" sz="3200" dirty="0">
                <a:solidFill>
                  <a:srgbClr val="92D050"/>
                </a:solidFill>
              </a:rPr>
              <a:t>3</a:t>
            </a:r>
            <a:r>
              <a:rPr lang="en-US" sz="3200" dirty="0" smtClean="0">
                <a:solidFill>
                  <a:srgbClr val="92D050"/>
                </a:solidFill>
              </a:rPr>
              <a:t>. </a:t>
            </a:r>
            <a:r>
              <a:rPr lang="en-US" sz="3200" dirty="0" err="1" smtClean="0">
                <a:solidFill>
                  <a:srgbClr val="92D050"/>
                </a:solidFill>
              </a:rPr>
              <a:t>तत्वरित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ऊर्जा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युक्त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कणों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का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नाभिक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पर</a:t>
            </a:r>
            <a:r>
              <a:rPr lang="en-US" sz="3200" dirty="0" smtClean="0">
                <a:solidFill>
                  <a:srgbClr val="92D050"/>
                </a:solidFill>
              </a:rPr>
              <a:t>          </a:t>
            </a:r>
            <a:r>
              <a:rPr lang="en-US" sz="3200" dirty="0" err="1" smtClean="0">
                <a:solidFill>
                  <a:srgbClr val="92D050"/>
                </a:solidFill>
              </a:rPr>
              <a:t>बमबारी</a:t>
            </a:r>
            <a:r>
              <a:rPr lang="en-US" sz="3200" dirty="0" smtClean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करके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नाभिकीय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अभिक्रियाओं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का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अध्ययन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>
                <a:solidFill>
                  <a:srgbClr val="92D050"/>
                </a:solidFill>
              </a:rPr>
              <a:t>करने</a:t>
            </a:r>
            <a:r>
              <a:rPr lang="en-US" sz="3200" dirty="0">
                <a:solidFill>
                  <a:srgbClr val="92D050"/>
                </a:solidFill>
              </a:rPr>
              <a:t> </a:t>
            </a:r>
            <a:r>
              <a:rPr lang="en-US" sz="3200" dirty="0" err="1" smtClean="0">
                <a:solidFill>
                  <a:srgbClr val="92D050"/>
                </a:solidFill>
              </a:rPr>
              <a:t>में</a:t>
            </a:r>
            <a:r>
              <a:rPr lang="en-US" sz="3200" dirty="0" smtClean="0">
                <a:solidFill>
                  <a:srgbClr val="92D050"/>
                </a:solidFill>
              </a:rPr>
              <a:t>   </a:t>
            </a:r>
            <a:endParaRPr lang="en-US" sz="3200" dirty="0">
              <a:solidFill>
                <a:srgbClr val="92D050"/>
              </a:solidFill>
            </a:endParaRPr>
          </a:p>
        </p:txBody>
      </p:sp>
      <p:sp>
        <p:nvSpPr>
          <p:cNvPr id="1048600" name="Title 1048599"/>
          <p:cNvSpPr>
            <a:spLocks noGrp="1"/>
          </p:cNvSpPr>
          <p:nvPr>
            <p:ph type="ctrTitle" idx="4294967295"/>
          </p:nvPr>
        </p:nvSpPr>
        <p:spPr>
          <a:xfrm>
            <a:off x="0" y="233363"/>
            <a:ext cx="2881313" cy="104775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buNone/>
              <a:defRPr sz="6000"/>
            </a:lvl1pPr>
          </a:lstStyle>
          <a:p>
            <a:r>
              <a:rPr lang="en-US" sz="5400" dirty="0" err="1">
                <a:solidFill>
                  <a:schemeClr val="accent5">
                    <a:lumMod val="75000"/>
                  </a:schemeClr>
                </a:solidFill>
              </a:rPr>
              <a:t>उपयोग</a:t>
            </a:r>
            <a:r>
              <a:rPr lang="en-US" sz="5400" dirty="0">
                <a:solidFill>
                  <a:schemeClr val="accent5">
                    <a:lumMod val="75000"/>
                  </a:schemeClr>
                </a:solidFill>
              </a:rPr>
              <a:t>:-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048600"/>
          <p:cNvSpPr>
            <a:spLocks noGrp="1"/>
          </p:cNvSpPr>
          <p:nvPr>
            <p:ph type="ctrTitle"/>
          </p:nvPr>
        </p:nvSpPr>
        <p:spPr>
          <a:xfrm>
            <a:off x="556669" y="2673198"/>
            <a:ext cx="7772400" cy="1479133"/>
          </a:xfrm>
        </p:spPr>
        <p:txBody>
          <a:bodyPr/>
          <a:lstStyle/>
          <a:p>
            <a:pPr algn="ctr"/>
            <a:r>
              <a:rPr lang="en-US" sz="9600" dirty="0"/>
              <a:t>THANK YOU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ctrTitle"/>
          </p:nvPr>
        </p:nvSpPr>
        <p:spPr>
          <a:xfrm>
            <a:off x="2824691" y="272567"/>
            <a:ext cx="3442367" cy="1095536"/>
          </a:xfrm>
        </p:spPr>
        <p:txBody>
          <a:bodyPr>
            <a:normAutofit/>
          </a:bodyPr>
          <a:lstStyle/>
          <a:p>
            <a:r>
              <a:rPr lang="en-US" dirty="0" err="1"/>
              <a:t>साइक्लोट्रान</a:t>
            </a:r>
            <a:r>
              <a:rPr lang="en-US" dirty="0"/>
              <a:t> </a:t>
            </a:r>
          </a:p>
        </p:txBody>
      </p:sp>
      <p:sp>
        <p:nvSpPr>
          <p:cNvPr id="1048589" name="Subtitle 1048588"/>
          <p:cNvSpPr>
            <a:spLocks noGrp="1"/>
          </p:cNvSpPr>
          <p:nvPr>
            <p:ph type="subTitle" idx="1"/>
          </p:nvPr>
        </p:nvSpPr>
        <p:spPr>
          <a:xfrm>
            <a:off x="1143000" y="1561607"/>
            <a:ext cx="6858000" cy="26742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3200"/>
              <a:t>साइक्लोट्रान क्या है ? 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3200"/>
              <a:t> सिंध्दात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3200"/>
              <a:t>कार्य विधि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3200"/>
              <a:t> साइक्लोट्रन की सीमाएं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3200"/>
              <a:t>उपयोग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532344" y="647047"/>
            <a:ext cx="7501313" cy="559003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3600" dirty="0" err="1">
                <a:solidFill>
                  <a:srgbClr val="C00000"/>
                </a:solidFill>
              </a:rPr>
              <a:t>साइक्लोट्रान</a:t>
            </a:r>
            <a:r>
              <a:rPr lang="en-US" altLang="zh-CN" sz="3600" dirty="0">
                <a:solidFill>
                  <a:srgbClr val="C00000"/>
                </a:solidFill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</a:rPr>
              <a:t>क्या</a:t>
            </a:r>
            <a:r>
              <a:rPr lang="en-US" altLang="zh-CN" sz="3600" dirty="0">
                <a:solidFill>
                  <a:srgbClr val="C00000"/>
                </a:solidFill>
              </a:rPr>
              <a:t> </a:t>
            </a:r>
            <a:r>
              <a:rPr lang="en-US" altLang="zh-CN" sz="3600" dirty="0" err="1">
                <a:solidFill>
                  <a:srgbClr val="C00000"/>
                </a:solidFill>
              </a:rPr>
              <a:t>है</a:t>
            </a:r>
            <a:r>
              <a:rPr lang="en-US" altLang="zh-CN" sz="3600" dirty="0">
                <a:solidFill>
                  <a:srgbClr val="C00000"/>
                </a:solidFill>
              </a:rPr>
              <a:t>? </a:t>
            </a:r>
            <a:r>
              <a:rPr lang="en-US" altLang="zh-CN" sz="3600" dirty="0"/>
              <a:t/>
            </a:r>
            <a:br>
              <a:rPr lang="en-US" altLang="zh-CN" sz="3600" dirty="0"/>
            </a:br>
            <a:r>
              <a:rPr lang="en-US" altLang="zh-CN" sz="3600" dirty="0"/>
              <a:t/>
            </a:r>
            <a:br>
              <a:rPr lang="en-US" altLang="zh-CN" sz="3600" dirty="0"/>
            </a:br>
            <a:r>
              <a:rPr lang="en-US" altLang="zh-CN" sz="3600" dirty="0" err="1" smtClean="0"/>
              <a:t>अविष्कार</a:t>
            </a:r>
            <a:r>
              <a:rPr lang="en-US" altLang="zh-CN" sz="3600" dirty="0" smtClean="0"/>
              <a:t> -</a:t>
            </a:r>
            <a:br>
              <a:rPr lang="en-US" altLang="zh-CN" sz="3600" dirty="0" smtClean="0"/>
            </a:br>
            <a:r>
              <a:rPr lang="en-US" altLang="zh-CN" sz="3600" dirty="0" smtClean="0"/>
              <a:t>		 </a:t>
            </a:r>
            <a:r>
              <a:rPr lang="en-US" altLang="zh-CN" sz="3600" dirty="0" err="1" smtClean="0"/>
              <a:t>इसका</a:t>
            </a:r>
            <a:r>
              <a:rPr lang="en-US" altLang="zh-CN" sz="3600" dirty="0" smtClean="0"/>
              <a:t> </a:t>
            </a:r>
            <a:r>
              <a:rPr lang="en-US" altLang="zh-CN" sz="3600" dirty="0" err="1"/>
              <a:t>अविष्कार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सन</a:t>
            </a:r>
            <a:r>
              <a:rPr lang="en-US" altLang="zh-CN" sz="3600" dirty="0"/>
              <a:t> </a:t>
            </a:r>
            <a:r>
              <a:rPr lang="en-US" altLang="zh-CN" sz="3600" dirty="0" smtClean="0"/>
              <a:t>1934 </a:t>
            </a:r>
            <a:r>
              <a:rPr lang="en-US" altLang="zh-CN" sz="3600" dirty="0" err="1"/>
              <a:t>में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ई.ओ</a:t>
            </a:r>
            <a:r>
              <a:rPr lang="en-US" altLang="zh-CN" sz="3600" dirty="0"/>
              <a:t>. </a:t>
            </a:r>
            <a:r>
              <a:rPr lang="en-US" altLang="zh-CN" sz="3600" dirty="0" err="1"/>
              <a:t>लोरेंस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और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एम</a:t>
            </a:r>
            <a:r>
              <a:rPr lang="en-US" altLang="zh-CN" sz="3600" dirty="0"/>
              <a:t> .</a:t>
            </a:r>
            <a:r>
              <a:rPr lang="en-US" altLang="zh-CN" sz="3600" dirty="0" err="1"/>
              <a:t>एस.लिविंग्सटन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ने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किया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था</a:t>
            </a:r>
            <a:r>
              <a:rPr lang="en-US" altLang="zh-CN" sz="3600" dirty="0"/>
              <a:t>।</a:t>
            </a:r>
            <a:br>
              <a:rPr lang="en-US" altLang="zh-CN" sz="3600" dirty="0"/>
            </a:br>
            <a:r>
              <a:rPr lang="en-US" altLang="zh-CN" sz="3600" dirty="0"/>
              <a:t/>
            </a:r>
            <a:br>
              <a:rPr lang="en-US" altLang="zh-CN" sz="3600" dirty="0"/>
            </a:br>
            <a:r>
              <a:rPr lang="en-US" altLang="zh-CN" sz="3600" dirty="0" err="1" smtClean="0">
                <a:solidFill>
                  <a:srgbClr val="00B050"/>
                </a:solidFill>
              </a:rPr>
              <a:t>परिभाषा</a:t>
            </a:r>
            <a:r>
              <a:rPr lang="en-US" altLang="zh-CN" sz="3600" dirty="0" smtClean="0">
                <a:solidFill>
                  <a:srgbClr val="00B050"/>
                </a:solidFill>
              </a:rPr>
              <a:t>-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>		</a:t>
            </a:r>
            <a:r>
              <a:rPr lang="en-US" altLang="zh-CN" sz="3600" dirty="0" err="1" smtClean="0"/>
              <a:t>साइक्लोट्रान</a:t>
            </a:r>
            <a:r>
              <a:rPr lang="en-US" altLang="zh-CN" sz="3600" dirty="0" smtClean="0"/>
              <a:t> </a:t>
            </a:r>
            <a:r>
              <a:rPr lang="en-US" altLang="zh-CN" sz="3600" dirty="0" err="1"/>
              <a:t>एक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ऐसी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युक्ति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है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जिसकी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सहायता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से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आवेशित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कणों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को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जैसे-प्रोट्रान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डयूट्रानो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या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आयनो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को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उच्च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ऊर्जा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तक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तत्वरित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किया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जा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सकता</a:t>
            </a:r>
            <a:r>
              <a:rPr lang="en-US" altLang="zh-CN" sz="3600" dirty="0"/>
              <a:t> </a:t>
            </a:r>
            <a:r>
              <a:rPr lang="en-US" altLang="zh-CN" sz="3600" dirty="0" err="1"/>
              <a:t>है</a:t>
            </a:r>
            <a:r>
              <a:rPr lang="en-US" altLang="zh-CN" sz="3600" dirty="0"/>
              <a:t/>
            </a:r>
            <a:br>
              <a:rPr lang="en-US" altLang="zh-CN" sz="3600" dirty="0"/>
            </a:br>
            <a:endParaRPr lang="en-US" altLang="zh-CN" sz="36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048590"/>
          <p:cNvSpPr>
            <a:spLocks noGrp="1"/>
          </p:cNvSpPr>
          <p:nvPr>
            <p:ph type="ctrTitle"/>
          </p:nvPr>
        </p:nvSpPr>
        <p:spPr>
          <a:xfrm>
            <a:off x="455749" y="916936"/>
            <a:ext cx="7772400" cy="5941064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/>
              <a:t>सिध्दांत</a:t>
            </a:r>
            <a:r>
              <a:rPr lang="en-US" sz="4000" dirty="0" smtClean="0"/>
              <a:t>-</a:t>
            </a:r>
            <a:br>
              <a:rPr lang="en-US" sz="4000" dirty="0" smtClean="0"/>
            </a:br>
            <a:r>
              <a:rPr lang="en-US" sz="4000" dirty="0" smtClean="0"/>
              <a:t> 		 </a:t>
            </a:r>
            <a:r>
              <a:rPr lang="en-US" sz="4000" dirty="0" err="1"/>
              <a:t>जब</a:t>
            </a:r>
            <a:r>
              <a:rPr lang="en-US" sz="4000" dirty="0"/>
              <a:t> </a:t>
            </a:r>
            <a:r>
              <a:rPr lang="en-US" sz="4000" dirty="0" err="1"/>
              <a:t>किसी</a:t>
            </a:r>
            <a:r>
              <a:rPr lang="en-US" sz="4000" dirty="0"/>
              <a:t> </a:t>
            </a:r>
            <a:r>
              <a:rPr lang="en-US" sz="4000" dirty="0" err="1"/>
              <a:t>धनावेशित</a:t>
            </a:r>
            <a:r>
              <a:rPr lang="en-US" sz="4000" dirty="0"/>
              <a:t> </a:t>
            </a:r>
            <a:r>
              <a:rPr lang="en-US" sz="4000" dirty="0" err="1" smtClean="0"/>
              <a:t>कण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प्रबल</a:t>
            </a:r>
            <a:r>
              <a:rPr lang="en-US" sz="4000" dirty="0"/>
              <a:t> </a:t>
            </a:r>
            <a:r>
              <a:rPr lang="en-US" sz="4000" dirty="0" err="1"/>
              <a:t>चुम्बकीय</a:t>
            </a:r>
            <a:r>
              <a:rPr lang="en-US" sz="4000" dirty="0"/>
              <a:t> </a:t>
            </a:r>
            <a:r>
              <a:rPr lang="en-US" sz="4000" dirty="0" err="1" smtClean="0"/>
              <a:t>क्षेत्र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लम्बवत</a:t>
            </a:r>
            <a:r>
              <a:rPr lang="en-US" sz="4000" dirty="0"/>
              <a:t> </a:t>
            </a:r>
            <a:r>
              <a:rPr lang="en-US" sz="4000" dirty="0" err="1" smtClean="0"/>
              <a:t>उच्च</a:t>
            </a:r>
            <a:r>
              <a:rPr lang="en-US" sz="4000" dirty="0" smtClean="0"/>
              <a:t> </a:t>
            </a:r>
            <a:r>
              <a:rPr lang="en-US" sz="4000" dirty="0" err="1" smtClean="0"/>
              <a:t>आवृत्ति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विद्युत</a:t>
            </a:r>
            <a:r>
              <a:rPr lang="en-US" sz="4000" dirty="0"/>
              <a:t> </a:t>
            </a:r>
            <a:r>
              <a:rPr lang="en-US" sz="4000" dirty="0" err="1"/>
              <a:t>क्षेत्र</a:t>
            </a:r>
            <a:r>
              <a:rPr lang="en-US" sz="4000" dirty="0"/>
              <a:t> </a:t>
            </a:r>
            <a:r>
              <a:rPr lang="en-US" sz="4000" dirty="0" smtClean="0"/>
              <a:t>	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/>
              <a:t>बार</a:t>
            </a:r>
            <a:r>
              <a:rPr lang="en-US" sz="4000" dirty="0"/>
              <a:t> - </a:t>
            </a:r>
            <a:r>
              <a:rPr lang="en-US" sz="4000" dirty="0" err="1"/>
              <a:t>बार</a:t>
            </a:r>
            <a:r>
              <a:rPr lang="en-US" sz="4000" dirty="0"/>
              <a:t> </a:t>
            </a:r>
            <a:r>
              <a:rPr lang="en-US" sz="4000" dirty="0" err="1"/>
              <a:t>गति</a:t>
            </a:r>
            <a:r>
              <a:rPr lang="en-US" sz="4000" dirty="0"/>
              <a:t> </a:t>
            </a:r>
            <a:r>
              <a:rPr lang="en-US" sz="4000" dirty="0" err="1"/>
              <a:t>कराई</a:t>
            </a:r>
            <a:r>
              <a:rPr lang="en-US" sz="4000" dirty="0"/>
              <a:t> </a:t>
            </a:r>
            <a:r>
              <a:rPr lang="en-US" sz="4000" dirty="0" err="1" smtClean="0"/>
              <a:t>जाती</a:t>
            </a:r>
            <a:r>
              <a:rPr lang="en-US" sz="4000" dirty="0" smtClean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तो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त्वरित</a:t>
            </a:r>
            <a:r>
              <a:rPr lang="en-US" sz="4000" dirty="0"/>
              <a:t> </a:t>
            </a:r>
            <a:r>
              <a:rPr lang="en-US" sz="4000" dirty="0" err="1" smtClean="0"/>
              <a:t>हो</a:t>
            </a:r>
            <a:r>
              <a:rPr lang="en-US" sz="4000" dirty="0"/>
              <a:t> </a:t>
            </a:r>
            <a:r>
              <a:rPr lang="en-US" sz="4000" dirty="0" err="1" smtClean="0"/>
              <a:t>जाता</a:t>
            </a:r>
            <a:r>
              <a:rPr lang="en-US" sz="4000" dirty="0" smtClean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अत्यधिक</a:t>
            </a:r>
            <a:r>
              <a:rPr lang="en-US" sz="4000" dirty="0"/>
              <a:t> </a:t>
            </a:r>
            <a:r>
              <a:rPr lang="en-US" sz="4000" dirty="0" err="1" smtClean="0"/>
              <a:t>उर्जा</a:t>
            </a:r>
            <a:r>
              <a:rPr lang="en-US" sz="4000" dirty="0" smtClean="0"/>
              <a:t> </a:t>
            </a:r>
            <a:r>
              <a:rPr lang="en-US" sz="4000" dirty="0" err="1"/>
              <a:t>प्राप्त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</a:t>
            </a:r>
            <a:r>
              <a:rPr lang="en-US" sz="4000" dirty="0" err="1"/>
              <a:t>लेता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endParaRPr lang="en-US" sz="40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09715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477" y="0"/>
            <a:ext cx="4725046" cy="6858000"/>
          </a:xfrm>
          <a:prstGeom prst="rect">
            <a:avLst/>
          </a:prstGeom>
        </p:spPr>
      </p:pic>
      <p:sp>
        <p:nvSpPr>
          <p:cNvPr id="5" name="Title 1048585"/>
          <p:cNvSpPr>
            <a:spLocks noGrp="1"/>
          </p:cNvSpPr>
          <p:nvPr>
            <p:ph type="ctrTitle"/>
          </p:nvPr>
        </p:nvSpPr>
        <p:spPr>
          <a:xfrm>
            <a:off x="0" y="308759"/>
            <a:ext cx="2185060" cy="534389"/>
          </a:xfrm>
        </p:spPr>
        <p:txBody>
          <a:bodyPr>
            <a:noAutofit/>
          </a:bodyPr>
          <a:lstStyle/>
          <a:p>
            <a:r>
              <a:rPr lang="en-US" sz="4400" dirty="0" err="1" smtClean="0">
                <a:latin typeface="Kruti Dev 010 " pitchFamily="2" charset="0"/>
              </a:rPr>
              <a:t>lajpuk</a:t>
            </a:r>
            <a:r>
              <a:rPr lang="en-US" sz="4400" dirty="0" smtClean="0">
                <a:latin typeface="Kruti Dev 010 " pitchFamily="2" charset="0"/>
              </a:rPr>
              <a:t> &amp;</a:t>
            </a:r>
            <a:endParaRPr lang="en-US" sz="4400" dirty="0">
              <a:latin typeface="Kruti Dev 010 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048591"/>
          <p:cNvSpPr>
            <a:spLocks noGrp="1"/>
          </p:cNvSpPr>
          <p:nvPr>
            <p:ph type="ctrTitle"/>
          </p:nvPr>
        </p:nvSpPr>
        <p:spPr>
          <a:xfrm>
            <a:off x="696686" y="522514"/>
            <a:ext cx="7545976" cy="2278743"/>
          </a:xfrm>
        </p:spPr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 " pitchFamily="2" charset="0"/>
              </a:rPr>
              <a:t>dk;Zfof</a:t>
            </a:r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Kruti Dev 010 " pitchFamily="2" charset="0"/>
              </a:rPr>
              <a:t>/k </a:t>
            </a:r>
            <a:r>
              <a:rPr lang="en-US" sz="3200" dirty="0" smtClean="0"/>
              <a:t>- </a:t>
            </a:r>
            <a:r>
              <a:rPr lang="en-US" sz="3200" dirty="0" err="1" smtClean="0"/>
              <a:t>मान</a:t>
            </a:r>
            <a:r>
              <a:rPr lang="en-US" sz="3200" dirty="0" smtClean="0"/>
              <a:t> </a:t>
            </a:r>
            <a:r>
              <a:rPr lang="en-US" sz="3200" dirty="0" err="1"/>
              <a:t>चुम्बकीय</a:t>
            </a:r>
            <a:r>
              <a:rPr lang="en-US" sz="3200" dirty="0"/>
              <a:t> </a:t>
            </a:r>
            <a:r>
              <a:rPr lang="en-US" sz="3200" dirty="0" err="1"/>
              <a:t>क्षेत्र</a:t>
            </a:r>
            <a:r>
              <a:rPr lang="en-US" sz="3200" dirty="0"/>
              <a:t> </a:t>
            </a:r>
            <a:r>
              <a:rPr lang="en-US" sz="3200" dirty="0" err="1"/>
              <a:t>का</a:t>
            </a:r>
            <a:r>
              <a:rPr lang="en-US" sz="3200" dirty="0"/>
              <a:t> </a:t>
            </a:r>
            <a:r>
              <a:rPr lang="en-US" sz="3200" dirty="0" err="1"/>
              <a:t>परिमाण</a:t>
            </a:r>
            <a:r>
              <a:rPr lang="en-US" sz="3200" dirty="0"/>
              <a:t> B </a:t>
            </a:r>
            <a:r>
              <a:rPr lang="en-US" sz="3200" dirty="0" err="1"/>
              <a:t>तथा</a:t>
            </a:r>
            <a:r>
              <a:rPr lang="en-US" sz="3200" dirty="0"/>
              <a:t> </a:t>
            </a:r>
            <a:r>
              <a:rPr lang="en-US" sz="3200" dirty="0" err="1"/>
              <a:t>धनायन</a:t>
            </a:r>
            <a:r>
              <a:rPr lang="en-US" sz="3200" dirty="0"/>
              <a:t> </a:t>
            </a:r>
            <a:r>
              <a:rPr lang="en-US" sz="3200" dirty="0" err="1"/>
              <a:t>का</a:t>
            </a:r>
            <a:r>
              <a:rPr lang="en-US" sz="3200" dirty="0"/>
              <a:t> </a:t>
            </a:r>
            <a:r>
              <a:rPr lang="en-US" sz="3200" dirty="0" err="1"/>
              <a:t>वेग</a:t>
            </a:r>
            <a:r>
              <a:rPr lang="en-US" sz="3200" dirty="0"/>
              <a:t> v </a:t>
            </a:r>
            <a:br>
              <a:rPr lang="en-US" sz="3200" dirty="0"/>
            </a:br>
            <a:r>
              <a:rPr lang="en-US" sz="3200" dirty="0" err="1" smtClean="0"/>
              <a:t>लारेंज</a:t>
            </a:r>
            <a:r>
              <a:rPr lang="en-US" sz="3200" dirty="0" smtClean="0"/>
              <a:t> </a:t>
            </a:r>
            <a:r>
              <a:rPr lang="en-US" sz="4000" dirty="0" err="1" smtClean="0">
                <a:latin typeface="Kruti Dev 011" pitchFamily="2" charset="0"/>
              </a:rPr>
              <a:t>CkYk</a:t>
            </a:r>
            <a:r>
              <a:rPr lang="en-US" sz="3600" b="0" dirty="0" smtClean="0">
                <a:latin typeface="Kruti Dev 011" pitchFamily="2" charset="0"/>
              </a:rPr>
              <a:t> </a:t>
            </a:r>
            <a:r>
              <a:rPr lang="en-US" sz="3200" dirty="0" smtClean="0"/>
              <a:t>F  </a:t>
            </a:r>
            <a:r>
              <a:rPr lang="en-US" sz="3200" dirty="0"/>
              <a:t>= </a:t>
            </a:r>
            <a:r>
              <a:rPr lang="en-US" sz="3200" dirty="0" err="1"/>
              <a:t>qvB</a:t>
            </a:r>
            <a:r>
              <a:rPr lang="en-US" sz="3200" dirty="0"/>
              <a:t> </a:t>
            </a:r>
            <a:r>
              <a:rPr lang="en-US" sz="3200" dirty="0" smtClean="0"/>
              <a:t>	 </a:t>
            </a:r>
            <a:r>
              <a:rPr lang="en-US" sz="3200" dirty="0"/>
              <a:t>.............(1)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1048593" name="Subtitle 1048592"/>
          <p:cNvSpPr>
            <a:spLocks noGrp="1"/>
          </p:cNvSpPr>
          <p:nvPr>
            <p:ph type="subTitle" idx="1"/>
          </p:nvPr>
        </p:nvSpPr>
        <p:spPr>
          <a:xfrm>
            <a:off x="653143" y="2888343"/>
            <a:ext cx="6675128" cy="4954163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 </a:t>
            </a:r>
            <a:r>
              <a:rPr lang="en-US" sz="3200" dirty="0" err="1" smtClean="0"/>
              <a:t>अभिकेंद्र</a:t>
            </a:r>
            <a:r>
              <a:rPr lang="en-US" sz="3200" dirty="0" smtClean="0"/>
              <a:t> </a:t>
            </a:r>
            <a:r>
              <a:rPr lang="en-US" sz="3200" dirty="0" err="1"/>
              <a:t>बल</a:t>
            </a:r>
            <a:r>
              <a:rPr lang="en-US" sz="3200" dirty="0"/>
              <a:t> </a:t>
            </a:r>
            <a:r>
              <a:rPr lang="en-US" sz="3200" dirty="0" smtClean="0"/>
              <a:t>=</a:t>
            </a:r>
          </a:p>
          <a:p>
            <a:pPr algn="l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F = mv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/r 	</a:t>
            </a:r>
            <a:r>
              <a:rPr lang="en-US" sz="3200" dirty="0" smtClean="0"/>
              <a:t>........(</a:t>
            </a:r>
            <a:r>
              <a:rPr lang="en-US" sz="3200" dirty="0"/>
              <a:t>2)</a:t>
            </a:r>
          </a:p>
          <a:p>
            <a:pPr algn="l"/>
            <a:r>
              <a:rPr lang="en-US" sz="3200" dirty="0" err="1" smtClean="0"/>
              <a:t>तब</a:t>
            </a:r>
            <a:r>
              <a:rPr lang="en-US" sz="3200" dirty="0" smtClean="0"/>
              <a:t>			r</a:t>
            </a:r>
            <a:r>
              <a:rPr lang="en-US" sz="3200" dirty="0"/>
              <a:t>= </a:t>
            </a:r>
            <a:r>
              <a:rPr lang="en-US" sz="3200" dirty="0" err="1" smtClean="0"/>
              <a:t>mv</a:t>
            </a:r>
            <a:r>
              <a:rPr lang="en-US" sz="3200" dirty="0" smtClean="0"/>
              <a:t>/</a:t>
            </a:r>
            <a:r>
              <a:rPr lang="en-US" sz="3200" dirty="0" err="1" smtClean="0"/>
              <a:t>qb</a:t>
            </a:r>
            <a:endParaRPr lang="en-US" sz="3200" dirty="0"/>
          </a:p>
          <a:p>
            <a:pPr algn="l"/>
            <a:r>
              <a:rPr lang="en-US" sz="3200" dirty="0"/>
              <a:t>m ,q , B </a:t>
            </a:r>
            <a:r>
              <a:rPr lang="en-US" sz="3200" dirty="0" err="1"/>
              <a:t>के</a:t>
            </a:r>
            <a:r>
              <a:rPr lang="en-US" sz="3200" dirty="0"/>
              <a:t> </a:t>
            </a:r>
            <a:r>
              <a:rPr lang="en-US" sz="3200" dirty="0" err="1"/>
              <a:t>मान</a:t>
            </a:r>
            <a:r>
              <a:rPr lang="en-US" sz="3200" dirty="0"/>
              <a:t> </a:t>
            </a:r>
            <a:r>
              <a:rPr lang="en-US" sz="3200" dirty="0" err="1"/>
              <a:t>नियत</a:t>
            </a:r>
            <a:r>
              <a:rPr lang="en-US" sz="3200" dirty="0"/>
              <a:t> </a:t>
            </a:r>
            <a:r>
              <a:rPr lang="en-US" sz="3200" dirty="0" err="1"/>
              <a:t>होते</a:t>
            </a:r>
            <a:r>
              <a:rPr lang="en-US" sz="3200" dirty="0"/>
              <a:t> </a:t>
            </a:r>
            <a:r>
              <a:rPr lang="en-US" sz="3200" dirty="0" err="1"/>
              <a:t>हैं</a:t>
            </a:r>
            <a:endParaRPr lang="en-US" sz="3200" dirty="0"/>
          </a:p>
          <a:p>
            <a:pPr algn="l"/>
            <a:r>
              <a:rPr lang="en-US" sz="3200" dirty="0" smtClean="0"/>
              <a:t>			r </a:t>
            </a:r>
            <a:r>
              <a:rPr lang="en-US" sz="3200" dirty="0"/>
              <a:t>= </a:t>
            </a:r>
            <a:r>
              <a:rPr lang="en-US" sz="3200" dirty="0" err="1"/>
              <a:t>kv</a:t>
            </a:r>
            <a:endParaRPr lang="en-US" sz="3200" dirty="0"/>
          </a:p>
          <a:p>
            <a:pPr algn="l"/>
            <a:r>
              <a:rPr lang="en-US" sz="3200" dirty="0" err="1"/>
              <a:t>जहां</a:t>
            </a:r>
            <a:r>
              <a:rPr lang="en-US" sz="3200" dirty="0"/>
              <a:t> k = </a:t>
            </a:r>
            <a:r>
              <a:rPr lang="en-US" sz="3200" dirty="0" err="1"/>
              <a:t>नियतांक</a:t>
            </a:r>
            <a:endParaRPr lang="en-US" sz="32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593"/>
          <p:cNvSpPr>
            <a:spLocks noGrp="1"/>
          </p:cNvSpPr>
          <p:nvPr>
            <p:ph type="ctrTitle"/>
          </p:nvPr>
        </p:nvSpPr>
        <p:spPr>
          <a:xfrm>
            <a:off x="165990" y="827748"/>
            <a:ext cx="8812020" cy="4206293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err="1"/>
              <a:t>अब</a:t>
            </a:r>
            <a:r>
              <a:rPr lang="en-US" sz="3200" dirty="0"/>
              <a:t> </a:t>
            </a:r>
            <a:r>
              <a:rPr lang="en-US" sz="3200" dirty="0" err="1"/>
              <a:t>यदि</a:t>
            </a:r>
            <a:r>
              <a:rPr lang="en-US" sz="3200" dirty="0"/>
              <a:t> </a:t>
            </a:r>
            <a:r>
              <a:rPr lang="en-US" sz="3200" dirty="0" err="1"/>
              <a:t>किसी</a:t>
            </a:r>
            <a:r>
              <a:rPr lang="en-US" sz="3200" dirty="0"/>
              <a:t> </a:t>
            </a:r>
            <a:r>
              <a:rPr lang="en-US" sz="3200" dirty="0" err="1"/>
              <a:t>भी</a:t>
            </a:r>
            <a:r>
              <a:rPr lang="en-US" sz="3200" dirty="0"/>
              <a:t> </a:t>
            </a:r>
            <a:r>
              <a:rPr lang="en-US" sz="3200" dirty="0" err="1"/>
              <a:t>डीज</a:t>
            </a:r>
            <a:r>
              <a:rPr lang="en-US" sz="3200" dirty="0"/>
              <a:t> </a:t>
            </a:r>
            <a:r>
              <a:rPr lang="en-US" sz="3200" dirty="0" err="1"/>
              <a:t>में</a:t>
            </a:r>
            <a:r>
              <a:rPr lang="en-US" sz="3200" dirty="0"/>
              <a:t> </a:t>
            </a:r>
            <a:r>
              <a:rPr lang="en-US" sz="3200" dirty="0" err="1"/>
              <a:t>धनायन</a:t>
            </a:r>
            <a:r>
              <a:rPr lang="en-US" sz="3200" dirty="0"/>
              <a:t> </a:t>
            </a:r>
            <a:r>
              <a:rPr lang="en-US" sz="3200" dirty="0" err="1"/>
              <a:t>को</a:t>
            </a:r>
            <a:r>
              <a:rPr lang="en-US" sz="3200" dirty="0"/>
              <a:t> </a:t>
            </a:r>
            <a:r>
              <a:rPr lang="en-US" sz="3200" dirty="0" err="1"/>
              <a:t>अर्धवृत्तीय</a:t>
            </a:r>
            <a:r>
              <a:rPr lang="en-US" sz="3200" dirty="0"/>
              <a:t> </a:t>
            </a:r>
            <a:r>
              <a:rPr lang="en-US" sz="3200" dirty="0" err="1"/>
              <a:t>पथ</a:t>
            </a:r>
            <a:r>
              <a:rPr lang="en-US" sz="3200" dirty="0"/>
              <a:t> </a:t>
            </a:r>
            <a:r>
              <a:rPr lang="en-US" sz="3200" dirty="0" err="1"/>
              <a:t>तय</a:t>
            </a:r>
            <a:r>
              <a:rPr lang="en-US" sz="3200" dirty="0"/>
              <a:t> </a:t>
            </a:r>
            <a:r>
              <a:rPr lang="en-US" sz="3200" dirty="0" err="1"/>
              <a:t>करने</a:t>
            </a:r>
            <a:r>
              <a:rPr lang="en-US" sz="3200" dirty="0"/>
              <a:t> </a:t>
            </a:r>
            <a:r>
              <a:rPr lang="en-US" sz="3200" dirty="0" err="1"/>
              <a:t>में</a:t>
            </a:r>
            <a:r>
              <a:rPr lang="en-US" sz="3200" dirty="0"/>
              <a:t> </a:t>
            </a:r>
            <a:r>
              <a:rPr lang="en-US" sz="3200" dirty="0" err="1"/>
              <a:t>लगा</a:t>
            </a:r>
            <a:r>
              <a:rPr lang="en-US" sz="3200" dirty="0"/>
              <a:t> </a:t>
            </a:r>
            <a:r>
              <a:rPr lang="en-US" sz="3200" dirty="0" err="1"/>
              <a:t>समय</a:t>
            </a:r>
            <a:r>
              <a:rPr lang="en-US" sz="3200" dirty="0"/>
              <a:t> t </a:t>
            </a:r>
            <a:r>
              <a:rPr lang="en-US" sz="3200" dirty="0" err="1"/>
              <a:t>हो</a:t>
            </a:r>
            <a:r>
              <a:rPr lang="en-US" sz="3200" dirty="0"/>
              <a:t> </a:t>
            </a:r>
            <a:r>
              <a:rPr lang="en-US" sz="3200" dirty="0" err="1"/>
              <a:t>तो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			t </a:t>
            </a:r>
            <a:r>
              <a:rPr lang="en-US" sz="3200" dirty="0"/>
              <a:t>= </a:t>
            </a:r>
            <a:r>
              <a:rPr lang="en-US" sz="3200" dirty="0" err="1"/>
              <a:t>πr</a:t>
            </a:r>
            <a:r>
              <a:rPr lang="en-US" sz="3200" dirty="0"/>
              <a:t>/v</a:t>
            </a:r>
            <a:br>
              <a:rPr lang="en-US" sz="3200" dirty="0"/>
            </a:br>
            <a:r>
              <a:rPr lang="en-US" sz="3200" dirty="0" smtClean="0"/>
              <a:t>			t=</a:t>
            </a:r>
            <a:r>
              <a:rPr lang="en-US" sz="3200" dirty="0" err="1" smtClean="0"/>
              <a:t>πm</a:t>
            </a:r>
            <a:r>
              <a:rPr lang="en-US" sz="3200" dirty="0" smtClean="0"/>
              <a:t>/</a:t>
            </a:r>
            <a:r>
              <a:rPr lang="en-US" sz="3200" dirty="0" err="1" smtClean="0"/>
              <a:t>qB</a:t>
            </a:r>
            <a:r>
              <a:rPr lang="en-US" sz="3200" dirty="0" smtClean="0"/>
              <a:t>=</a:t>
            </a:r>
            <a:r>
              <a:rPr lang="en-US" sz="3200" dirty="0" err="1" smtClean="0"/>
              <a:t>नियतांक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धनायन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की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अधिकतम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गतिज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ऊर्जा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-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			E= </a:t>
            </a:r>
            <a:r>
              <a:rPr lang="en-US" sz="3200" dirty="0"/>
              <a:t>1/2mv</a:t>
            </a:r>
            <a:r>
              <a:rPr lang="en-US" sz="3200" baseline="30000" dirty="0"/>
              <a:t>2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			E= </a:t>
            </a:r>
            <a:r>
              <a:rPr lang="en-US" sz="3200" dirty="0"/>
              <a:t>B</a:t>
            </a:r>
            <a:r>
              <a:rPr lang="en-US" sz="3200" baseline="30000" dirty="0"/>
              <a:t>2</a:t>
            </a:r>
            <a:r>
              <a:rPr lang="en-US" sz="3200" dirty="0"/>
              <a:t>q</a:t>
            </a:r>
            <a:r>
              <a:rPr lang="en-US" sz="3200" baseline="30000" dirty="0"/>
              <a:t>2</a:t>
            </a:r>
            <a:r>
              <a:rPr lang="en-US" sz="3200" dirty="0"/>
              <a:t>r</a:t>
            </a:r>
            <a:r>
              <a:rPr lang="en-US" sz="3200" baseline="30000" dirty="0"/>
              <a:t>2</a:t>
            </a:r>
            <a:r>
              <a:rPr lang="en-US" sz="3200" dirty="0"/>
              <a:t>/2m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048594"/>
          <p:cNvSpPr>
            <a:spLocks noGrp="1"/>
          </p:cNvSpPr>
          <p:nvPr>
            <p:ph type="ctrTitle"/>
          </p:nvPr>
        </p:nvSpPr>
        <p:spPr>
          <a:xfrm>
            <a:off x="528363" y="824919"/>
            <a:ext cx="7772400" cy="4988462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err="1">
                <a:solidFill>
                  <a:srgbClr val="C00000"/>
                </a:solidFill>
              </a:rPr>
              <a:t>साइक्लोट्रान</a:t>
            </a:r>
            <a:r>
              <a:rPr lang="en-US" sz="4400" dirty="0">
                <a:solidFill>
                  <a:srgbClr val="C00000"/>
                </a:solidFill>
              </a:rPr>
              <a:t> </a:t>
            </a:r>
            <a:r>
              <a:rPr lang="en-US" sz="4400" dirty="0" err="1">
                <a:solidFill>
                  <a:srgbClr val="C00000"/>
                </a:solidFill>
              </a:rPr>
              <a:t>की</a:t>
            </a:r>
            <a:r>
              <a:rPr lang="en-US" sz="4400" dirty="0">
                <a:solidFill>
                  <a:srgbClr val="C00000"/>
                </a:solidFill>
              </a:rPr>
              <a:t> </a:t>
            </a:r>
            <a:r>
              <a:rPr lang="en-US" sz="4400" dirty="0" err="1">
                <a:solidFill>
                  <a:srgbClr val="C00000"/>
                </a:solidFill>
              </a:rPr>
              <a:t>आवृत्ति</a:t>
            </a:r>
            <a:r>
              <a:rPr lang="en-US" sz="4400" dirty="0">
                <a:solidFill>
                  <a:srgbClr val="C00000"/>
                </a:solidFill>
              </a:rPr>
              <a:t> </a:t>
            </a:r>
            <a:r>
              <a:rPr lang="en-US" sz="4400" dirty="0" smtClean="0">
                <a:solidFill>
                  <a:srgbClr val="C00000"/>
                </a:solidFill>
              </a:rPr>
              <a:t>=</a:t>
            </a:r>
            <a:br>
              <a:rPr lang="en-US" sz="4400" dirty="0" smtClean="0">
                <a:solidFill>
                  <a:srgbClr val="C00000"/>
                </a:solidFill>
              </a:rPr>
            </a:br>
            <a:r>
              <a:rPr lang="en-US" sz="4400" dirty="0" smtClean="0">
                <a:solidFill>
                  <a:srgbClr val="C00000"/>
                </a:solidFill>
              </a:rPr>
              <a:t>				 </a:t>
            </a:r>
            <a:r>
              <a:rPr lang="en-US" sz="3600" dirty="0" err="1"/>
              <a:t>दोलनमाय</a:t>
            </a:r>
            <a:r>
              <a:rPr lang="en-US" sz="3600" dirty="0"/>
              <a:t> </a:t>
            </a:r>
            <a:r>
              <a:rPr lang="en-US" sz="3600" dirty="0" err="1"/>
              <a:t>विद्युत</a:t>
            </a:r>
            <a:r>
              <a:rPr lang="en-US" sz="3600" dirty="0"/>
              <a:t> </a:t>
            </a:r>
            <a:r>
              <a:rPr lang="en-US" sz="3600" dirty="0" err="1"/>
              <a:t>क्षेत्र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दोलन</a:t>
            </a:r>
            <a:r>
              <a:rPr lang="en-US" sz="3600" dirty="0"/>
              <a:t> </a:t>
            </a:r>
            <a:r>
              <a:rPr lang="en-US" sz="3600" dirty="0" err="1"/>
              <a:t>काल</a:t>
            </a:r>
            <a:r>
              <a:rPr lang="en-US" sz="3600" dirty="0"/>
              <a:t> T </a:t>
            </a:r>
            <a:r>
              <a:rPr lang="en-US" sz="3600" dirty="0" err="1"/>
              <a:t>हो</a:t>
            </a:r>
            <a:r>
              <a:rPr lang="en-US" sz="3600" dirty="0"/>
              <a:t> </a:t>
            </a:r>
            <a:r>
              <a:rPr lang="en-US" sz="3600" dirty="0" err="1"/>
              <a:t>तो</a:t>
            </a:r>
            <a:r>
              <a:rPr lang="en-US" sz="3600" dirty="0"/>
              <a:t> ,</a:t>
            </a:r>
            <a:r>
              <a:rPr lang="en-US" sz="3600" dirty="0" err="1"/>
              <a:t>प्रत्येक</a:t>
            </a:r>
            <a:r>
              <a:rPr lang="en-US" sz="3600" dirty="0"/>
              <a:t> </a:t>
            </a:r>
            <a:r>
              <a:rPr lang="en-US" sz="3600" dirty="0" err="1"/>
              <a:t>डीज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ध्रु्वता</a:t>
            </a:r>
            <a:r>
              <a:rPr lang="en-US" sz="3600" dirty="0"/>
              <a:t> T/2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पश्चात्</a:t>
            </a:r>
            <a:r>
              <a:rPr lang="en-US" sz="3600" dirty="0"/>
              <a:t> </a:t>
            </a:r>
            <a:r>
              <a:rPr lang="en-US" sz="3600" dirty="0" err="1"/>
              <a:t>बदल</a:t>
            </a:r>
            <a:r>
              <a:rPr lang="en-US" sz="3600" dirty="0"/>
              <a:t> </a:t>
            </a:r>
            <a:r>
              <a:rPr lang="en-US" sz="3600" dirty="0" err="1"/>
              <a:t>जायेगी</a:t>
            </a:r>
            <a:r>
              <a:rPr lang="en-US" sz="3600" dirty="0"/>
              <a:t>। </a:t>
            </a:r>
            <a:br>
              <a:rPr lang="en-US" sz="3600" dirty="0"/>
            </a:br>
            <a:r>
              <a:rPr lang="en-US" sz="3600" dirty="0" smtClean="0"/>
              <a:t>			T/2 </a:t>
            </a:r>
            <a:r>
              <a:rPr lang="en-US" sz="3600" dirty="0"/>
              <a:t>= t </a:t>
            </a:r>
            <a:br>
              <a:rPr lang="en-US" sz="3600" dirty="0"/>
            </a:br>
            <a:r>
              <a:rPr lang="en-US" sz="3600" dirty="0" smtClean="0"/>
              <a:t>			</a:t>
            </a:r>
            <a:r>
              <a:rPr lang="en-US" sz="3600" dirty="0" err="1" smtClean="0"/>
              <a:t>T</a:t>
            </a:r>
            <a:r>
              <a:rPr lang="en-US" sz="3600" dirty="0" smtClean="0"/>
              <a:t>=2πm/</a:t>
            </a:r>
            <a:r>
              <a:rPr lang="en-US" sz="3600" dirty="0" err="1" smtClean="0"/>
              <a:t>qB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US" sz="22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31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साइक्लोट्रान</a:t>
            </a:r>
            <a:r>
              <a:rPr lang="en-US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1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की</a:t>
            </a:r>
            <a:r>
              <a:rPr lang="en-US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1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आवृत्ति</a:t>
            </a:r>
            <a:r>
              <a:rPr lang="en-US" sz="3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-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			f </a:t>
            </a:r>
            <a:r>
              <a:rPr lang="en-US" sz="3600" dirty="0"/>
              <a:t>=1/T</a:t>
            </a:r>
            <a:br>
              <a:rPr lang="en-US" sz="3600" dirty="0"/>
            </a:br>
            <a:r>
              <a:rPr lang="en-US" sz="3600" dirty="0" smtClean="0"/>
              <a:t>			f </a:t>
            </a:r>
            <a:r>
              <a:rPr lang="en-US" sz="3600" dirty="0"/>
              <a:t>= </a:t>
            </a:r>
            <a:r>
              <a:rPr lang="en-US" sz="3600" dirty="0" err="1"/>
              <a:t>qB</a:t>
            </a:r>
            <a:r>
              <a:rPr lang="en-US" sz="3600" dirty="0"/>
              <a:t>/2πm</a:t>
            </a:r>
            <a:br>
              <a:rPr lang="en-US" sz="3600" dirty="0"/>
            </a:br>
            <a:endParaRPr lang="en-US" sz="3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048595"/>
          <p:cNvSpPr>
            <a:spLocks noGrp="1"/>
          </p:cNvSpPr>
          <p:nvPr>
            <p:ph type="ctrTitle"/>
          </p:nvPr>
        </p:nvSpPr>
        <p:spPr>
          <a:xfrm>
            <a:off x="655093" y="1310186"/>
            <a:ext cx="7857695" cy="3794077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1</a:t>
            </a:r>
            <a:r>
              <a:rPr lang="en-US" sz="3200" dirty="0" smtClean="0"/>
              <a:t>.  </a:t>
            </a:r>
            <a:r>
              <a:rPr lang="en-US" sz="3200" dirty="0" err="1"/>
              <a:t>इसकी</a:t>
            </a:r>
            <a:r>
              <a:rPr lang="en-US" sz="3200" dirty="0"/>
              <a:t> </a:t>
            </a:r>
            <a:r>
              <a:rPr lang="en-US" sz="3200" dirty="0" err="1"/>
              <a:t>सहायता</a:t>
            </a:r>
            <a:r>
              <a:rPr lang="en-US" sz="3200" dirty="0"/>
              <a:t> </a:t>
            </a:r>
            <a:r>
              <a:rPr lang="en-US" sz="3200" dirty="0" err="1"/>
              <a:t>से</a:t>
            </a:r>
            <a:r>
              <a:rPr lang="en-US" sz="3200" dirty="0"/>
              <a:t> </a:t>
            </a:r>
            <a:r>
              <a:rPr lang="en-US" sz="3200" dirty="0" err="1"/>
              <a:t>अनावेशित</a:t>
            </a:r>
            <a:r>
              <a:rPr lang="en-US" sz="3200" dirty="0"/>
              <a:t> </a:t>
            </a:r>
            <a:r>
              <a:rPr lang="en-US" sz="3200" dirty="0" err="1"/>
              <a:t>कणों</a:t>
            </a:r>
            <a:r>
              <a:rPr lang="en-US" sz="3200" dirty="0"/>
              <a:t> </a:t>
            </a:r>
            <a:r>
              <a:rPr lang="en-US" sz="3200" dirty="0" err="1"/>
              <a:t>जैसे</a:t>
            </a:r>
            <a:r>
              <a:rPr lang="en-US" sz="3200" dirty="0"/>
              <a:t>-  </a:t>
            </a:r>
            <a:r>
              <a:rPr lang="en-US" sz="3200" dirty="0" err="1"/>
              <a:t>न्यूट्रान</a:t>
            </a:r>
            <a:r>
              <a:rPr lang="en-US" sz="3200" dirty="0"/>
              <a:t> </a:t>
            </a:r>
            <a:r>
              <a:rPr lang="en-US" sz="3200" dirty="0" err="1"/>
              <a:t>आदि</a:t>
            </a:r>
            <a:r>
              <a:rPr lang="en-US" sz="3200" dirty="0"/>
              <a:t> </a:t>
            </a:r>
            <a:r>
              <a:rPr lang="en-US" sz="3200" dirty="0" err="1"/>
              <a:t>को</a:t>
            </a:r>
            <a:r>
              <a:rPr lang="en-US" sz="3200" dirty="0"/>
              <a:t> </a:t>
            </a:r>
            <a:r>
              <a:rPr lang="en-US" sz="3200" dirty="0" err="1"/>
              <a:t>तत्वरित</a:t>
            </a:r>
            <a:r>
              <a:rPr lang="en-US" sz="3200" dirty="0"/>
              <a:t> </a:t>
            </a:r>
            <a:r>
              <a:rPr lang="en-US" sz="3200" dirty="0" err="1"/>
              <a:t>नहीं</a:t>
            </a:r>
            <a:r>
              <a:rPr lang="en-US" sz="3200" dirty="0"/>
              <a:t> </a:t>
            </a:r>
            <a:r>
              <a:rPr lang="en-US" sz="3200" dirty="0" err="1"/>
              <a:t>किया</a:t>
            </a:r>
            <a:r>
              <a:rPr lang="en-US" sz="3200" dirty="0"/>
              <a:t> </a:t>
            </a:r>
            <a:r>
              <a:rPr lang="en-US" sz="3200" dirty="0" err="1"/>
              <a:t>जा</a:t>
            </a:r>
            <a:r>
              <a:rPr lang="en-US" sz="3200" dirty="0"/>
              <a:t> </a:t>
            </a:r>
            <a:r>
              <a:rPr lang="en-US" sz="3200" dirty="0" err="1"/>
              <a:t>सकता</a:t>
            </a:r>
            <a:r>
              <a:rPr lang="en-US" sz="3200" dirty="0"/>
              <a:t> </a:t>
            </a:r>
            <a:r>
              <a:rPr lang="en-US" sz="3200" dirty="0" err="1"/>
              <a:t>है</a:t>
            </a:r>
            <a:r>
              <a:rPr lang="en-US" sz="3200" dirty="0" smtClean="0"/>
              <a:t>।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2</a:t>
            </a:r>
            <a:r>
              <a:rPr lang="en-US" sz="3200" dirty="0" smtClean="0"/>
              <a:t>.  </a:t>
            </a:r>
            <a:r>
              <a:rPr lang="en-US" sz="3200" dirty="0" err="1"/>
              <a:t>इसकी</a:t>
            </a:r>
            <a:r>
              <a:rPr lang="en-US" sz="3200" dirty="0"/>
              <a:t> </a:t>
            </a:r>
            <a:r>
              <a:rPr lang="en-US" sz="3200" dirty="0" err="1"/>
              <a:t>सहायता</a:t>
            </a:r>
            <a:r>
              <a:rPr lang="en-US" sz="3200" dirty="0"/>
              <a:t> </a:t>
            </a:r>
            <a:r>
              <a:rPr lang="en-US" sz="3200" dirty="0" err="1"/>
              <a:t>से</a:t>
            </a:r>
            <a:r>
              <a:rPr lang="en-US" sz="3200" dirty="0"/>
              <a:t> </a:t>
            </a:r>
            <a:r>
              <a:rPr lang="en-US" sz="3200" dirty="0" err="1"/>
              <a:t>भारी</a:t>
            </a:r>
            <a:r>
              <a:rPr lang="en-US" sz="3200" dirty="0"/>
              <a:t> </a:t>
            </a:r>
            <a:r>
              <a:rPr lang="en-US" sz="3200" dirty="0" err="1"/>
              <a:t>को</a:t>
            </a:r>
            <a:r>
              <a:rPr lang="en-US" sz="3200" dirty="0"/>
              <a:t> </a:t>
            </a:r>
            <a:r>
              <a:rPr lang="en-US" sz="3200" dirty="0" err="1"/>
              <a:t>ही</a:t>
            </a:r>
            <a:r>
              <a:rPr lang="en-US" sz="3200" dirty="0"/>
              <a:t> </a:t>
            </a:r>
            <a:r>
              <a:rPr lang="en-US" sz="3200" dirty="0" err="1"/>
              <a:t>जैसे</a:t>
            </a:r>
            <a:r>
              <a:rPr lang="en-US" sz="3200" dirty="0"/>
              <a:t> </a:t>
            </a:r>
            <a:r>
              <a:rPr lang="en-US" sz="3200" dirty="0" err="1"/>
              <a:t>न्यूट्रान</a:t>
            </a:r>
            <a:r>
              <a:rPr lang="en-US" sz="3200" dirty="0"/>
              <a:t>, </a:t>
            </a:r>
            <a:r>
              <a:rPr lang="en-US" sz="3200" dirty="0" err="1"/>
              <a:t>ड्यूट्रान</a:t>
            </a:r>
            <a:r>
              <a:rPr lang="en-US" sz="3200" dirty="0"/>
              <a:t> </a:t>
            </a:r>
            <a:r>
              <a:rPr lang="en-US" sz="3200" dirty="0" err="1"/>
              <a:t>आदि</a:t>
            </a:r>
            <a:r>
              <a:rPr lang="en-US" sz="3200" dirty="0"/>
              <a:t> </a:t>
            </a:r>
            <a:r>
              <a:rPr lang="en-US" sz="3200" dirty="0" err="1"/>
              <a:t>को</a:t>
            </a:r>
            <a:r>
              <a:rPr lang="en-US" sz="3200" dirty="0"/>
              <a:t> </a:t>
            </a:r>
            <a:r>
              <a:rPr lang="en-US" sz="3200" dirty="0" err="1"/>
              <a:t>ही</a:t>
            </a:r>
            <a:r>
              <a:rPr lang="en-US" sz="3200" dirty="0"/>
              <a:t> </a:t>
            </a:r>
            <a:r>
              <a:rPr lang="en-US" sz="3200" dirty="0" err="1"/>
              <a:t>त्वरित</a:t>
            </a:r>
            <a:r>
              <a:rPr lang="en-US" sz="3200" dirty="0"/>
              <a:t> </a:t>
            </a:r>
            <a:r>
              <a:rPr lang="en-US" sz="3200" dirty="0" err="1"/>
              <a:t>किया</a:t>
            </a:r>
            <a:r>
              <a:rPr lang="en-US" sz="3200" dirty="0"/>
              <a:t> </a:t>
            </a:r>
            <a:r>
              <a:rPr lang="en-US" sz="3200" dirty="0" err="1"/>
              <a:t>जा</a:t>
            </a:r>
            <a:r>
              <a:rPr lang="en-US" sz="3200" dirty="0"/>
              <a:t> </a:t>
            </a:r>
            <a:r>
              <a:rPr lang="en-US" sz="3200" dirty="0" err="1"/>
              <a:t>सकता</a:t>
            </a:r>
            <a:r>
              <a:rPr lang="en-US" sz="3200" dirty="0"/>
              <a:t> </a:t>
            </a:r>
            <a:r>
              <a:rPr lang="en-US" sz="3200" dirty="0" err="1"/>
              <a:t>है</a:t>
            </a:r>
            <a:r>
              <a:rPr lang="en-US" sz="3200" dirty="0" smtClean="0"/>
              <a:t>।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1048597" name="Subtitle 1048596"/>
          <p:cNvSpPr>
            <a:spLocks noGrp="1"/>
          </p:cNvSpPr>
          <p:nvPr>
            <p:ph type="subTitle" idx="1"/>
          </p:nvPr>
        </p:nvSpPr>
        <p:spPr>
          <a:xfrm>
            <a:off x="723331" y="4817658"/>
            <a:ext cx="7888406" cy="1501253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accent3"/>
                </a:solidFill>
              </a:rPr>
              <a:t>3. </a:t>
            </a:r>
            <a:r>
              <a:rPr lang="en-US" sz="2800" dirty="0" err="1">
                <a:solidFill>
                  <a:schemeClr val="accent3"/>
                </a:solidFill>
              </a:rPr>
              <a:t>इसकी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सहायता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से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धनायनों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की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चाल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को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एक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निश्चित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सीमा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तक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बढ़ाया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जा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सकता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err="1">
                <a:solidFill>
                  <a:schemeClr val="accent3"/>
                </a:solidFill>
              </a:rPr>
              <a:t>है</a:t>
            </a:r>
            <a:r>
              <a:rPr lang="en-US" sz="2800" dirty="0">
                <a:solidFill>
                  <a:schemeClr val="accent3"/>
                </a:solidFill>
              </a:rPr>
              <a:t>। </a:t>
            </a:r>
          </a:p>
        </p:txBody>
      </p:sp>
      <p:sp>
        <p:nvSpPr>
          <p:cNvPr id="1048598" name="TextBox 1048597"/>
          <p:cNvSpPr txBox="1"/>
          <p:nvPr/>
        </p:nvSpPr>
        <p:spPr>
          <a:xfrm>
            <a:off x="841830" y="464457"/>
            <a:ext cx="6459984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/>
              <a:t>साइक्लोट्रान</a:t>
            </a:r>
            <a:r>
              <a:rPr lang="en-US" sz="4400" dirty="0"/>
              <a:t> </a:t>
            </a:r>
            <a:r>
              <a:rPr lang="en-US" sz="5400" b="1" dirty="0" smtClean="0">
                <a:latin typeface="Kruti Dev 011" pitchFamily="2" charset="0"/>
              </a:rPr>
              <a:t>dh </a:t>
            </a:r>
            <a:r>
              <a:rPr lang="en-US" sz="4400" b="1" dirty="0" err="1" smtClean="0">
                <a:latin typeface="Kruti Dev 010 " pitchFamily="2" charset="0"/>
              </a:rPr>
              <a:t>सीमाएं</a:t>
            </a:r>
            <a:endParaRPr lang="en-US" sz="4400" b="1" dirty="0">
              <a:solidFill>
                <a:srgbClr val="000000"/>
              </a:solidFill>
              <a:latin typeface="Kruti Dev 010 " pitchFamily="2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</TotalTime>
  <Words>90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TOPIC – CYECLOTRON   NAME – BHARTI YADAV CLASS – B.sc 1st year  SUBJECT – PHYSICS GOVT. NVEEN COLLAGE GURUR </vt:lpstr>
      <vt:lpstr>साइक्लोट्रान </vt:lpstr>
      <vt:lpstr>साइक्लोट्रान क्या है?   अविष्कार -    इसका अविष्कार सन 1934 में ई.ओ. लोरेंस और एम .एस.लिविंग्सटन ने किया था।  परिभाषा-   साइक्लोट्रान एक ऐसी युक्ति है जिसकी सहायता से आवेशित कणों को जैसे-प्रोट्रान डयूट्रानो या आयनो को उच्च ऊर्जा तक तत्वरित किया जा सकता है </vt:lpstr>
      <vt:lpstr>सिध्दांत-     जब किसी धनावेशित कण को प्रबल चुम्बकीय क्षेत्र के लम्बवत उच्च आवृत्ति के विद्युत क्षेत्र  में बार - बार गति कराई जाती है तो वह त्वरित हो जाता है और अत्यधिक उर्जा प्राप्त कर लेता है</vt:lpstr>
      <vt:lpstr>lajpuk &amp;</vt:lpstr>
      <vt:lpstr>dk;Zfof/k - मान चुम्बकीय क्षेत्र का परिमाण B तथा धनायन का वेग v  लारेंज CkYk F  = qvB   .............(1) </vt:lpstr>
      <vt:lpstr>अब यदि किसी भी डीज में धनायन को अर्धवृत्तीय पथ तय करने में लगा समय t हो तो    t = πr/v    t=πm/qB=नियतांक   धनायन की अधिकतम गतिज ऊर्जा -     E= 1/2mv2     E= B2q2r2/2m</vt:lpstr>
      <vt:lpstr>साइक्लोट्रान की आवृत्ति =      दोलनमाय विद्युत क्षेत्र का दोलन काल T हो तो ,प्रत्येक डीज की ध्रु्वता T/2 के पश्चात् बदल जायेगी।     T/2 = t     T=2πm/qB  साइक्लोट्रान की आवृत्ति -     f =1/T    f = qB/2πm </vt:lpstr>
      <vt:lpstr>  1.  इसकी सहायता से अनावेशित कणों जैसे-  न्यूट्रान आदि को तत्वरित नहीं किया जा सकता है।  2.  इसकी सहायता से भारी को ही जैसे न्यूट्रान, ड्यूट्रान आदि को ही त्वरित किया जा सकता है। </vt:lpstr>
      <vt:lpstr>  1. रेडियोएक्टिव पदार्थ उत्पन्न करने में  2. नये पदार्थों को संश्लेषित करने में  3. तत्वरित ऊर्जा युक्त कणों का नाभिक पर          बमबारी करके नाभिकीय अभिक्रियाओं का अध्ययन करने में  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साइक्लोट्रान</dc:title>
  <dc:creator>RMX1945</dc:creator>
  <cp:lastModifiedBy>DELL</cp:lastModifiedBy>
  <cp:revision>23</cp:revision>
  <dcterms:created xsi:type="dcterms:W3CDTF">2015-05-06T10:30:45Z</dcterms:created>
  <dcterms:modified xsi:type="dcterms:W3CDTF">2019-11-06T15:09:15Z</dcterms:modified>
</cp:coreProperties>
</file>