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65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4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4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2019/11/6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4886" y="2008414"/>
            <a:ext cx="7266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TIKESH  </a:t>
            </a:r>
            <a:endParaRPr lang="en-IN" sz="4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28600"/>
            <a:ext cx="99441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ELECTRON  GUN</a:t>
            </a:r>
            <a:endParaRPr lang="en-IN" sz="8800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32857" y="3053441"/>
            <a:ext cx="86051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BSC 2</a:t>
            </a:r>
            <a:r>
              <a:rPr lang="en-US" sz="4400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ND -</a:t>
            </a:r>
            <a:r>
              <a:rPr lang="en-US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</a:rPr>
              <a:t> YEAR</a:t>
            </a:r>
            <a:endParaRPr lang="en-IN" sz="4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" y="4048542"/>
            <a:ext cx="100584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GOVT.  NAVEEN  COLLEGE  GURUR</a:t>
            </a:r>
            <a:endParaRPr lang="en-IN" sz="4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514600"/>
            <a:ext cx="8915400" cy="1569660"/>
          </a:xfrm>
          <a:prstGeom prst="rect">
            <a:avLst/>
          </a:prstGeom>
          <a:solidFill>
            <a:srgbClr val="00B050"/>
          </a:solidFill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prstTxWarp prst="textChevron">
              <a:avLst>
                <a:gd name="adj" fmla="val 29161"/>
              </a:avLst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9600" b="1" i="1" dirty="0" smtClean="0">
                <a:ln w="11430">
                  <a:solidFill>
                    <a:srgbClr val="FF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en-IN" sz="9600" b="1" i="1" dirty="0">
              <a:ln w="11430">
                <a:solidFill>
                  <a:srgbClr val="FF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1" y="844034"/>
            <a:ext cx="8877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ELECTRON  GUN</a:t>
            </a:r>
            <a:endParaRPr lang="en-IN" sz="80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94114" y="2514600"/>
            <a:ext cx="5306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b="1" i="1" dirty="0" err="1" smtClean="0"/>
              <a:t>Deffination</a:t>
            </a:r>
            <a:endParaRPr lang="en-US" sz="4800" b="1" i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47157" y="3445330"/>
            <a:ext cx="41311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b="1" i="1" dirty="0" smtClean="0"/>
              <a:t>Diagram</a:t>
            </a:r>
            <a:endParaRPr lang="en-IN" sz="4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779814" y="4212770"/>
            <a:ext cx="2661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b="1" i="1" dirty="0" smtClean="0"/>
              <a:t>Process</a:t>
            </a:r>
            <a:endParaRPr lang="en-IN" sz="48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763485" y="4980214"/>
            <a:ext cx="28248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800" b="1" i="1" dirty="0" smtClean="0"/>
              <a:t>Use</a:t>
            </a:r>
            <a:endParaRPr lang="en-IN" sz="4800" b="1" i="1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extBox 1048595"/>
          <p:cNvSpPr txBox="1"/>
          <p:nvPr/>
        </p:nvSpPr>
        <p:spPr>
          <a:xfrm>
            <a:off x="313899" y="516558"/>
            <a:ext cx="8830101" cy="1200329"/>
          </a:xfrm>
          <a:prstGeom prst="rect">
            <a:avLst/>
          </a:prstGeom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7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इलेक्ट्रॉन</a:t>
            </a:r>
            <a:r>
              <a:rPr lang="en-US" sz="7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7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गन</a:t>
            </a:r>
            <a:r>
              <a:rPr lang="en-US" sz="7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7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क्या</a:t>
            </a:r>
            <a:r>
              <a:rPr lang="en-US" sz="7200" b="1" i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7200" b="1" i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है</a:t>
            </a:r>
            <a:r>
              <a:rPr lang="en-US" sz="7200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....?</a:t>
            </a:r>
            <a:endParaRPr lang="en-US" sz="7200" b="1" i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3914" y="2118249"/>
            <a:ext cx="88500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“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इलेक्ट्रॉन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गन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एक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ऐसी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युक्ति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है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जिससे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एक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पतला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तथा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तीव्रगामी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इलेक्ट्रॉन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पुंज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प्राप्त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किया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जाता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4400" i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है</a:t>
            </a:r>
            <a:r>
              <a:rPr lang="en-US" sz="44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।”</a:t>
            </a:r>
            <a:endParaRPr lang="en-IN" sz="4400" i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4434" y="601930"/>
            <a:ext cx="4702352" cy="1200329"/>
          </a:xfrm>
          <a:prstGeom prst="rect">
            <a:avLst/>
          </a:prstGeom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5400" b="1" i="1" u="sng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ruti Dev 708" pitchFamily="2" charset="0"/>
              </a:rPr>
              <a:t>नामां</a:t>
            </a:r>
            <a:r>
              <a:rPr lang="en-US" sz="6000" b="1" i="1" u="sng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ruti Dev 708" pitchFamily="2" charset="0"/>
              </a:rPr>
              <a:t>f</a:t>
            </a:r>
            <a:r>
              <a:rPr lang="en-US" sz="5400" b="1" i="1" u="sng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ruti Dev 708" pitchFamily="2" charset="0"/>
              </a:rPr>
              <a:t>क</a:t>
            </a:r>
            <a:r>
              <a:rPr lang="en-US" sz="7200" b="1" i="1" u="sng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Kruti Dev 708" pitchFamily="2" charset="0"/>
              </a:rPr>
              <a:t>r</a:t>
            </a:r>
            <a:r>
              <a:rPr lang="en-US" sz="7200" b="1" i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5400" b="1" i="1" u="sng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चित्र</a:t>
            </a:r>
            <a:r>
              <a:rPr lang="en-US" sz="5400" b="1" i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:- </a:t>
            </a:r>
            <a:endParaRPr lang="en-US" sz="5400" b="1" i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00526"/>
            <a:ext cx="9144000" cy="3015688"/>
          </a:xfrm>
          <a:prstGeom prst="rect">
            <a:avLst/>
          </a:prstGeom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6716" y="533791"/>
            <a:ext cx="2444900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80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जहां</a:t>
            </a:r>
            <a:r>
              <a:rPr lang="en-US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-</a:t>
            </a:r>
            <a:endParaRPr lang="en-US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92444" y="1693120"/>
            <a:ext cx="63690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 F -</a:t>
            </a:r>
            <a:r>
              <a:rPr lang="en-US" sz="4800" dirty="0" err="1" smtClean="0">
                <a:solidFill>
                  <a:srgbClr val="000000"/>
                </a:solidFill>
              </a:rPr>
              <a:t>टंगस्टन</a:t>
            </a:r>
            <a:r>
              <a:rPr lang="en-US" sz="4800" dirty="0" smtClean="0">
                <a:solidFill>
                  <a:srgbClr val="000000"/>
                </a:solidFill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</a:rPr>
              <a:t>का</a:t>
            </a:r>
            <a:r>
              <a:rPr lang="en-US" sz="4800" dirty="0" smtClean="0">
                <a:solidFill>
                  <a:srgbClr val="000000"/>
                </a:solidFill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</a:rPr>
              <a:t>एक</a:t>
            </a:r>
            <a:r>
              <a:rPr lang="en-US" sz="4800" dirty="0" smtClean="0">
                <a:solidFill>
                  <a:srgbClr val="000000"/>
                </a:solidFill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</a:rPr>
              <a:t>तंतु</a:t>
            </a:r>
            <a:r>
              <a:rPr lang="en-US" sz="4800" dirty="0" smtClean="0">
                <a:solidFill>
                  <a:srgbClr val="000000"/>
                </a:solidFill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</a:rPr>
              <a:t>है</a:t>
            </a:r>
            <a:r>
              <a:rPr lang="en-US" sz="4800" dirty="0" smtClean="0">
                <a:solidFill>
                  <a:srgbClr val="000000"/>
                </a:solidFill>
              </a:rPr>
              <a:t> 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2637" y="2738148"/>
            <a:ext cx="26729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C -  </a:t>
            </a:r>
            <a:r>
              <a:rPr lang="en-US" sz="4800" dirty="0" err="1" smtClean="0">
                <a:solidFill>
                  <a:srgbClr val="000000"/>
                </a:solidFill>
              </a:rPr>
              <a:t>कैथोड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89008" y="3538248"/>
            <a:ext cx="225734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G - </a:t>
            </a:r>
            <a:r>
              <a:rPr lang="en-US" sz="4800" dirty="0" err="1" smtClean="0">
                <a:solidFill>
                  <a:srgbClr val="000000"/>
                </a:solidFill>
              </a:rPr>
              <a:t>ग्रिड</a:t>
            </a:r>
            <a:r>
              <a:rPr lang="en-US" sz="4800" dirty="0" smtClean="0">
                <a:solidFill>
                  <a:srgbClr val="000000"/>
                </a:solidFill>
              </a:rPr>
              <a:t> </a:t>
            </a:r>
            <a:endParaRPr lang="en-US" sz="48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79484" y="4273035"/>
            <a:ext cx="36150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solidFill>
                  <a:srgbClr val="000000"/>
                </a:solidFill>
              </a:rPr>
              <a:t>A1 ,A2 </a:t>
            </a:r>
            <a:r>
              <a:rPr lang="en-US" sz="4800" b="1" dirty="0" smtClean="0">
                <a:solidFill>
                  <a:srgbClr val="000000"/>
                </a:solidFill>
              </a:rPr>
              <a:t>- </a:t>
            </a:r>
            <a:r>
              <a:rPr lang="en-US" sz="4800" b="1" dirty="0" err="1" smtClean="0">
                <a:solidFill>
                  <a:srgbClr val="000000"/>
                </a:solidFill>
              </a:rPr>
              <a:t>एनोड</a:t>
            </a:r>
            <a:endParaRPr lang="en-US" sz="4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703" y="427618"/>
            <a:ext cx="4415417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000" b="1" i="1" u="sng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कार्य</a:t>
            </a:r>
            <a:r>
              <a:rPr lang="en-US" sz="6000" b="1" i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en-US" sz="6000" b="1" i="1" u="sng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विधि</a:t>
            </a:r>
            <a:r>
              <a:rPr lang="en-US" sz="6000" b="1" i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:-</a:t>
            </a:r>
            <a:endParaRPr lang="en-US" sz="6000" b="1" i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6570" y="1567544"/>
            <a:ext cx="881742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0000"/>
                </a:solidFill>
              </a:rPr>
              <a:t>         </a:t>
            </a:r>
            <a:r>
              <a:rPr lang="en-US" sz="3200" dirty="0" err="1" smtClean="0">
                <a:solidFill>
                  <a:srgbClr val="000000"/>
                </a:solidFill>
              </a:rPr>
              <a:t>इलेक्ट्रॉन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गन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में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एक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टंगस्टन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तंतु</a:t>
            </a:r>
            <a:r>
              <a:rPr lang="en-US" sz="3200" dirty="0" smtClean="0">
                <a:solidFill>
                  <a:srgbClr val="000000"/>
                </a:solidFill>
              </a:rPr>
              <a:t> F </a:t>
            </a:r>
            <a:r>
              <a:rPr lang="en-US" sz="3200" dirty="0" err="1" smtClean="0">
                <a:solidFill>
                  <a:srgbClr val="000000"/>
                </a:solidFill>
              </a:rPr>
              <a:t>होता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है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जिसमें</a:t>
            </a:r>
            <a:r>
              <a:rPr lang="en-US" sz="3200" dirty="0" smtClean="0">
                <a:solidFill>
                  <a:srgbClr val="000000"/>
                </a:solidFill>
              </a:rPr>
              <a:t>  </a:t>
            </a:r>
            <a:r>
              <a:rPr lang="en-US" sz="3200" dirty="0" err="1" smtClean="0">
                <a:solidFill>
                  <a:srgbClr val="000000"/>
                </a:solidFill>
              </a:rPr>
              <a:t>लगभग</a:t>
            </a:r>
            <a:r>
              <a:rPr lang="en-US" sz="3200" dirty="0" smtClean="0">
                <a:solidFill>
                  <a:srgbClr val="000000"/>
                </a:solidFill>
              </a:rPr>
              <a:t> 6V </a:t>
            </a:r>
            <a:r>
              <a:rPr lang="en-US" sz="3200" dirty="0" err="1" smtClean="0">
                <a:solidFill>
                  <a:srgbClr val="000000"/>
                </a:solidFill>
              </a:rPr>
              <a:t>की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बैटरी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से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धारा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प्रवाहित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कर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कैथोड</a:t>
            </a:r>
            <a:r>
              <a:rPr lang="en-US" sz="3200" dirty="0" smtClean="0">
                <a:solidFill>
                  <a:srgbClr val="000000"/>
                </a:solidFill>
              </a:rPr>
              <a:t> C </a:t>
            </a:r>
            <a:r>
              <a:rPr lang="en-US" sz="3200" dirty="0" err="1" smtClean="0">
                <a:solidFill>
                  <a:srgbClr val="000000"/>
                </a:solidFill>
              </a:rPr>
              <a:t>को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गर्म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किया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जाता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है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जिससे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इलेक्ट्रॉन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तापायनिक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उत्सर्जन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होता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है</a:t>
            </a:r>
            <a:r>
              <a:rPr lang="en-US" sz="3200" dirty="0" smtClean="0">
                <a:solidFill>
                  <a:srgbClr val="000000"/>
                </a:solidFill>
              </a:rPr>
              <a:t>। </a:t>
            </a:r>
            <a:r>
              <a:rPr lang="en-US" sz="3200" dirty="0" err="1" smtClean="0">
                <a:solidFill>
                  <a:srgbClr val="000000"/>
                </a:solidFill>
              </a:rPr>
              <a:t>कैथोड</a:t>
            </a:r>
            <a:r>
              <a:rPr lang="en-US" sz="3200" dirty="0" smtClean="0">
                <a:solidFill>
                  <a:srgbClr val="000000"/>
                </a:solidFill>
              </a:rPr>
              <a:t> C </a:t>
            </a:r>
            <a:r>
              <a:rPr lang="en-US" sz="3200" dirty="0" err="1" smtClean="0">
                <a:solidFill>
                  <a:srgbClr val="000000"/>
                </a:solidFill>
              </a:rPr>
              <a:t>चारो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ओर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से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एक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सिलिंडर</a:t>
            </a:r>
            <a:r>
              <a:rPr lang="en-US" sz="3200" dirty="0" smtClean="0">
                <a:solidFill>
                  <a:srgbClr val="000000"/>
                </a:solidFill>
              </a:rPr>
              <a:t>  G </a:t>
            </a:r>
            <a:r>
              <a:rPr lang="en-US" sz="3200" dirty="0" err="1" smtClean="0">
                <a:solidFill>
                  <a:srgbClr val="000000"/>
                </a:solidFill>
              </a:rPr>
              <a:t>व्दारा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घिरा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रहता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है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जिसे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ग्रिड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कहते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हैं</a:t>
            </a:r>
            <a:r>
              <a:rPr lang="en-US" sz="3200" dirty="0" smtClean="0">
                <a:solidFill>
                  <a:srgbClr val="000000"/>
                </a:solidFill>
              </a:rPr>
              <a:t>। </a:t>
            </a:r>
            <a:r>
              <a:rPr lang="en-US" sz="3200" dirty="0" err="1" smtClean="0">
                <a:solidFill>
                  <a:srgbClr val="000000"/>
                </a:solidFill>
              </a:rPr>
              <a:t>ग्रिड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</a:rPr>
              <a:t>कैथोड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सापेक्ष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ऋण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विभव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पर</a:t>
            </a:r>
            <a:r>
              <a:rPr lang="en-US" sz="3200" dirty="0" smtClean="0">
                <a:solidFill>
                  <a:srgbClr val="000000"/>
                </a:solidFill>
              </a:rPr>
              <a:t>  </a:t>
            </a:r>
            <a:r>
              <a:rPr lang="en-US" sz="3200" dirty="0" err="1" smtClean="0">
                <a:solidFill>
                  <a:srgbClr val="000000"/>
                </a:solidFill>
              </a:rPr>
              <a:t>रखते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हैं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जससे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कैथोड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से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उत्सर्जित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इलेक्ट्रॉन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इससे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प़तिकर्षित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होकर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एक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पतली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किरण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पुंज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के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रुप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में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प्राप्त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</a:rPr>
              <a:t>हो</a:t>
            </a:r>
            <a:endParaRPr lang="en-US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extBox 1048588"/>
          <p:cNvSpPr txBox="1"/>
          <p:nvPr/>
        </p:nvSpPr>
        <p:spPr>
          <a:xfrm>
            <a:off x="6060921" y="7087774"/>
            <a:ext cx="4000000" cy="386334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00"/>
                </a:solidFill>
              </a:rPr>
              <a:t> सके।यह इलेक्ट्रॉन पुंज एक बेलनाकार एनोड A1,A2 से गुजरता है जिसमें अक्षीय छिद़ होते हैं।यह एनोड के सापेक्ष धन विभाव ( 1000V लगभग)  पर होता है। जिससे इलेक्ट्रॉन त्वरित हो जाते हैं तथा एक तीव्र  व पतला इलेक्ट्रॉन पुंज प्राप्त होता हैं। </a:t>
            </a:r>
          </a:p>
        </p:txBody>
      </p:sp>
      <p:sp>
        <p:nvSpPr>
          <p:cNvPr id="5" name="Rectangle 4"/>
          <p:cNvSpPr/>
          <p:nvPr/>
        </p:nvSpPr>
        <p:spPr>
          <a:xfrm>
            <a:off x="718457" y="1196565"/>
            <a:ext cx="78867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rgbClr val="000000"/>
                </a:solidFill>
              </a:rPr>
              <a:t>यह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इलेक्ट्रॉन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पुंज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एक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बेलनाकार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एनोड</a:t>
            </a:r>
            <a:r>
              <a:rPr lang="en-US" sz="4000" dirty="0" smtClean="0">
                <a:solidFill>
                  <a:srgbClr val="000000"/>
                </a:solidFill>
              </a:rPr>
              <a:t> A1,A2 </a:t>
            </a:r>
            <a:r>
              <a:rPr lang="en-US" sz="4000" dirty="0" err="1" smtClean="0">
                <a:solidFill>
                  <a:srgbClr val="000000"/>
                </a:solidFill>
              </a:rPr>
              <a:t>से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गुजरता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है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जिसमें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अक्षीय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छिद</a:t>
            </a:r>
            <a:r>
              <a:rPr lang="en-US" sz="4000" dirty="0" smtClean="0">
                <a:solidFill>
                  <a:srgbClr val="000000"/>
                </a:solidFill>
              </a:rPr>
              <a:t>़ </a:t>
            </a:r>
            <a:r>
              <a:rPr lang="en-US" sz="4000" dirty="0" err="1" smtClean="0">
                <a:solidFill>
                  <a:srgbClr val="000000"/>
                </a:solidFill>
              </a:rPr>
              <a:t>होते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हैं</a:t>
            </a:r>
            <a:r>
              <a:rPr lang="en-US" sz="4000" dirty="0" smtClean="0">
                <a:solidFill>
                  <a:srgbClr val="000000"/>
                </a:solidFill>
              </a:rPr>
              <a:t>। </a:t>
            </a:r>
            <a:r>
              <a:rPr lang="en-US" sz="4000" dirty="0" err="1" smtClean="0">
                <a:solidFill>
                  <a:srgbClr val="000000"/>
                </a:solidFill>
              </a:rPr>
              <a:t>यह</a:t>
            </a:r>
            <a:r>
              <a:rPr lang="en-US" sz="4000" dirty="0" smtClean="0">
                <a:solidFill>
                  <a:srgbClr val="000000"/>
                </a:solidFill>
              </a:rPr>
              <a:t>  </a:t>
            </a:r>
            <a:r>
              <a:rPr lang="en-US" sz="4000" dirty="0" err="1" smtClean="0">
                <a:solidFill>
                  <a:srgbClr val="000000"/>
                </a:solidFill>
              </a:rPr>
              <a:t>कैथोड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के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सापेक्ष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धन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विभाव</a:t>
            </a:r>
            <a:r>
              <a:rPr lang="en-US" sz="4000" dirty="0" smtClean="0">
                <a:solidFill>
                  <a:srgbClr val="000000"/>
                </a:solidFill>
              </a:rPr>
              <a:t> (1000V </a:t>
            </a:r>
            <a:r>
              <a:rPr lang="en-US" sz="4000" dirty="0" err="1" smtClean="0">
                <a:solidFill>
                  <a:srgbClr val="000000"/>
                </a:solidFill>
              </a:rPr>
              <a:t>लगभग</a:t>
            </a:r>
            <a:r>
              <a:rPr lang="en-US" sz="4000" dirty="0" smtClean="0">
                <a:solidFill>
                  <a:srgbClr val="000000"/>
                </a:solidFill>
              </a:rPr>
              <a:t>) </a:t>
            </a:r>
            <a:r>
              <a:rPr lang="en-US" sz="4000" dirty="0" err="1" smtClean="0">
                <a:solidFill>
                  <a:srgbClr val="000000"/>
                </a:solidFill>
              </a:rPr>
              <a:t>पर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होता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है</a:t>
            </a:r>
            <a:r>
              <a:rPr lang="en-US" sz="4000" dirty="0" smtClean="0">
                <a:solidFill>
                  <a:srgbClr val="000000"/>
                </a:solidFill>
              </a:rPr>
              <a:t>। </a:t>
            </a:r>
            <a:r>
              <a:rPr lang="en-US" sz="4000" dirty="0" err="1" smtClean="0">
                <a:solidFill>
                  <a:srgbClr val="000000"/>
                </a:solidFill>
              </a:rPr>
              <a:t>जिससे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उत्सर्जित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इलेक्ट्रॉन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एनोड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व्दारा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आकर्षित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होते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हैं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एवं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एनोड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छिद</a:t>
            </a:r>
            <a:r>
              <a:rPr lang="en-US" sz="4000" dirty="0" smtClean="0">
                <a:solidFill>
                  <a:srgbClr val="000000"/>
                </a:solidFill>
              </a:rPr>
              <a:t>़ </a:t>
            </a:r>
            <a:r>
              <a:rPr lang="en-US" sz="4000" dirty="0" err="1" smtClean="0">
                <a:solidFill>
                  <a:srgbClr val="000000"/>
                </a:solidFill>
              </a:rPr>
              <a:t>से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तीव्र</a:t>
            </a:r>
            <a:r>
              <a:rPr lang="en-US" sz="4000" dirty="0" smtClean="0">
                <a:solidFill>
                  <a:srgbClr val="000000"/>
                </a:solidFill>
              </a:rPr>
              <a:t> व </a:t>
            </a:r>
            <a:r>
              <a:rPr lang="en-US" sz="4000" dirty="0" err="1" smtClean="0">
                <a:solidFill>
                  <a:srgbClr val="000000"/>
                </a:solidFill>
              </a:rPr>
              <a:t>पतला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इलेक्ट्रॉन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पुंज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प्राप्त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होता</a:t>
            </a:r>
            <a:r>
              <a:rPr lang="en-US" sz="4000" dirty="0" smtClean="0">
                <a:solidFill>
                  <a:srgbClr val="000000"/>
                </a:solidFill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</a:rPr>
              <a:t>है</a:t>
            </a:r>
            <a:r>
              <a:rPr lang="en-US" sz="4000" dirty="0" smtClean="0">
                <a:solidFill>
                  <a:srgbClr val="000000"/>
                </a:solidFill>
              </a:rPr>
              <a:t>।</a:t>
            </a:r>
            <a:endParaRPr lang="en-US" sz="4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5171" y="1302996"/>
            <a:ext cx="787037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rgbClr val="000000"/>
                </a:solidFill>
              </a:rPr>
              <a:t>कैथोडCका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पदार्थ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ऐसा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होना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चाहिए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जिसका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गलनांक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अधिक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तथा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कार्यफलन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कम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हो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जिससे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कि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उससे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इलेक्ट्रॉन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उत्सर्जित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कराने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लिए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उसे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बहुत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अधिक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ताप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तक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गर्म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नहीं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करना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पड़े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तथा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वह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इतने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ताप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पर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पिघल</a:t>
            </a:r>
            <a:r>
              <a:rPr lang="en-US" sz="3600" dirty="0" smtClean="0">
                <a:solidFill>
                  <a:srgbClr val="000000"/>
                </a:solidFill>
              </a:rPr>
              <a:t> न </a:t>
            </a:r>
            <a:r>
              <a:rPr lang="en-US" sz="3600" dirty="0" err="1" smtClean="0">
                <a:solidFill>
                  <a:srgbClr val="000000"/>
                </a:solidFill>
              </a:rPr>
              <a:t>जाये</a:t>
            </a:r>
            <a:r>
              <a:rPr lang="en-US" sz="3600" dirty="0" smtClean="0">
                <a:solidFill>
                  <a:srgbClr val="000000"/>
                </a:solidFill>
              </a:rPr>
              <a:t>। </a:t>
            </a:r>
            <a:r>
              <a:rPr lang="en-US" sz="3600" dirty="0" err="1" smtClean="0">
                <a:solidFill>
                  <a:srgbClr val="000000"/>
                </a:solidFill>
              </a:rPr>
              <a:t>टंगस्टन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पर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थोरियम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आक्साइड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लेप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करने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से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इसका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कार्यफलन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घट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जाता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</a:rPr>
              <a:t>है</a:t>
            </a:r>
            <a:r>
              <a:rPr lang="en-US" sz="3600" dirty="0" smtClean="0">
                <a:solidFill>
                  <a:srgbClr val="000000"/>
                </a:solidFill>
              </a:rPr>
              <a:t>।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157" y="351063"/>
            <a:ext cx="7587344" cy="5690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304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Micromax Q402+</dc:creator>
  <cp:lastModifiedBy>User</cp:lastModifiedBy>
  <cp:revision>9</cp:revision>
  <dcterms:created xsi:type="dcterms:W3CDTF">2015-05-10T02:30:45Z</dcterms:created>
  <dcterms:modified xsi:type="dcterms:W3CDTF">2019-11-06T09:01:06Z</dcterms:modified>
</cp:coreProperties>
</file>