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70" r:id="rId4"/>
    <p:sldId id="258" r:id="rId5"/>
    <p:sldId id="259" r:id="rId6"/>
    <p:sldId id="261" r:id="rId7"/>
    <p:sldId id="264" r:id="rId8"/>
    <p:sldId id="262" r:id="rId9"/>
    <p:sldId id="263" r:id="rId10"/>
    <p:sldId id="265" r:id="rId11"/>
    <p:sldId id="271" r:id="rId12"/>
    <p:sldId id="266" r:id="rId13"/>
    <p:sldId id="267"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4" autoAdjust="0"/>
    <p:restoredTop sz="94624" autoAdjust="0"/>
  </p:normalViewPr>
  <p:slideViewPr>
    <p:cSldViewPr>
      <p:cViewPr varScale="1">
        <p:scale>
          <a:sx n="65" d="100"/>
          <a:sy n="65" d="100"/>
        </p:scale>
        <p:origin x="-1440" y="-108"/>
      </p:cViewPr>
      <p:guideLst>
        <p:guide orient="horz" pos="2160"/>
        <p:guide pos="2880"/>
      </p:guideLst>
    </p:cSldViewPr>
  </p:slideViewPr>
  <p:outlineViewPr>
    <p:cViewPr>
      <p:scale>
        <a:sx n="33" d="100"/>
        <a:sy n="33" d="100"/>
      </p:scale>
      <p:origin x="48" y="495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D17AC7-E04F-45A8-A844-E241C586B68B}" type="datetimeFigureOut">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17AC7-E04F-45A8-A844-E241C586B68B}" type="datetimeFigureOut">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17AC7-E04F-45A8-A844-E241C586B68B}" type="datetimeFigureOut">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17AC7-E04F-45A8-A844-E241C586B68B}" type="datetimeFigureOut">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17AC7-E04F-45A8-A844-E241C586B68B}" type="datetimeFigureOut">
              <a:rPr lang="en-US" smtClean="0"/>
              <a:pPr/>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D17AC7-E04F-45A8-A844-E241C586B68B}" type="datetimeFigureOut">
              <a:rPr lang="en-US" smtClean="0"/>
              <a:pPr/>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D17AC7-E04F-45A8-A844-E241C586B68B}" type="datetimeFigureOut">
              <a:rPr lang="en-US" smtClean="0"/>
              <a:pPr/>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D17AC7-E04F-45A8-A844-E241C586B68B}" type="datetimeFigureOut">
              <a:rPr lang="en-US" smtClean="0"/>
              <a:pPr/>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17AC7-E04F-45A8-A844-E241C586B68B}" type="datetimeFigureOut">
              <a:rPr lang="en-US" smtClean="0"/>
              <a:pPr/>
              <a:t>2/27/2020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D17AC7-E04F-45A8-A844-E241C586B68B}" type="datetimeFigureOut">
              <a:rPr lang="en-US" smtClean="0"/>
              <a:pPr/>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D17AC7-E04F-45A8-A844-E241C586B68B}" type="datetimeFigureOut">
              <a:rPr lang="en-US" smtClean="0"/>
              <a:pPr/>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CF720-794D-4FD6-B6CF-CE1A6442F0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17AC7-E04F-45A8-A844-E241C586B68B}" type="datetimeFigureOut">
              <a:rPr lang="en-US" smtClean="0"/>
              <a:pPr/>
              <a:t>2/27/2020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CF720-794D-4FD6-B6CF-CE1A6442F0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0"/>
            <a:ext cx="8229600" cy="1143000"/>
          </a:xfrm>
        </p:spPr>
        <p:txBody>
          <a:bodyPr/>
          <a:lstStyle/>
          <a:p>
            <a:r>
              <a:rPr lang="en-US" dirty="0" smtClean="0">
                <a:ln>
                  <a:solidFill>
                    <a:srgbClr val="00B0F0"/>
                  </a:solidFill>
                </a:ln>
                <a:solidFill>
                  <a:srgbClr val="002060"/>
                </a:solidFill>
                <a:latin typeface="Algerian" pitchFamily="82" charset="0"/>
              </a:rPr>
              <a:t>INTRODUCTION </a:t>
            </a:r>
            <a:endParaRPr lang="en-US" dirty="0">
              <a:ln>
                <a:solidFill>
                  <a:srgbClr val="00B0F0"/>
                </a:solidFill>
              </a:ln>
              <a:solidFill>
                <a:srgbClr val="002060"/>
              </a:solidFill>
              <a:latin typeface="Algerian" pitchFamily="82" charset="0"/>
            </a:endParaRPr>
          </a:p>
        </p:txBody>
      </p:sp>
      <p:sp>
        <p:nvSpPr>
          <p:cNvPr id="3" name="Content Placeholder 2"/>
          <p:cNvSpPr>
            <a:spLocks noGrp="1"/>
          </p:cNvSpPr>
          <p:nvPr>
            <p:ph idx="1"/>
          </p:nvPr>
        </p:nvSpPr>
        <p:spPr/>
        <p:txBody>
          <a:bodyPr>
            <a:normAutofit/>
          </a:bodyPr>
          <a:lstStyle/>
          <a:p>
            <a:endParaRPr lang="en-US" sz="2800" dirty="0" smtClean="0">
              <a:ln>
                <a:solidFill>
                  <a:srgbClr val="FF0000"/>
                </a:solidFill>
              </a:ln>
              <a:solidFill>
                <a:srgbClr val="FFFF00"/>
              </a:solidFill>
              <a:latin typeface="Algerian" pitchFamily="82" charset="0"/>
            </a:endParaRPr>
          </a:p>
          <a:p>
            <a:endParaRPr lang="en-US" sz="2800" dirty="0" smtClean="0">
              <a:ln>
                <a:solidFill>
                  <a:srgbClr val="FF0000"/>
                </a:solidFill>
              </a:ln>
              <a:solidFill>
                <a:srgbClr val="FFFF00"/>
              </a:solidFill>
              <a:latin typeface="Algerian" pitchFamily="82" charset="0"/>
            </a:endParaRPr>
          </a:p>
          <a:p>
            <a:endParaRPr lang="en-US" sz="2800" dirty="0" smtClean="0">
              <a:ln>
                <a:solidFill>
                  <a:srgbClr val="FF0000"/>
                </a:solidFill>
              </a:ln>
              <a:solidFill>
                <a:srgbClr val="FFFF00"/>
              </a:solidFill>
              <a:latin typeface="Algerian" pitchFamily="82" charset="0"/>
            </a:endParaRPr>
          </a:p>
          <a:p>
            <a:r>
              <a:rPr lang="en-US" sz="2800" dirty="0" smtClean="0">
                <a:ln>
                  <a:solidFill>
                    <a:srgbClr val="FF0000"/>
                  </a:solidFill>
                </a:ln>
                <a:solidFill>
                  <a:srgbClr val="FFFF00"/>
                </a:solidFill>
                <a:latin typeface="Algerian" pitchFamily="82" charset="0"/>
              </a:rPr>
              <a:t>NAME - HAMEMENDRA KUMAR RANBANKURE</a:t>
            </a:r>
          </a:p>
          <a:p>
            <a:endParaRPr lang="en-US" sz="2800" dirty="0" smtClean="0">
              <a:ln>
                <a:solidFill>
                  <a:srgbClr val="FF0000"/>
                </a:solidFill>
              </a:ln>
              <a:solidFill>
                <a:srgbClr val="FFFF00"/>
              </a:solidFill>
              <a:latin typeface="Algerian" pitchFamily="82" charset="0"/>
            </a:endParaRPr>
          </a:p>
          <a:p>
            <a:r>
              <a:rPr lang="en-US" sz="2800" dirty="0" smtClean="0">
                <a:ln>
                  <a:solidFill>
                    <a:srgbClr val="FF0000"/>
                  </a:solidFill>
                </a:ln>
                <a:solidFill>
                  <a:srgbClr val="FFFF00"/>
                </a:solidFill>
                <a:latin typeface="Algerian" pitchFamily="82" charset="0"/>
              </a:rPr>
              <a:t>CLASS – B.Sc. FINAL (MATHEMATICS) </a:t>
            </a:r>
          </a:p>
          <a:p>
            <a:endParaRPr lang="en-US" sz="2800" dirty="0" smtClean="0">
              <a:ln>
                <a:solidFill>
                  <a:srgbClr val="FF0000"/>
                </a:solidFill>
              </a:ln>
              <a:solidFill>
                <a:srgbClr val="FFFF00"/>
              </a:solidFill>
              <a:latin typeface="Algerian" pitchFamily="82" charset="0"/>
            </a:endParaRPr>
          </a:p>
          <a:p>
            <a:endParaRPr lang="en-US" sz="2800" dirty="0" smtClean="0">
              <a:ln>
                <a:solidFill>
                  <a:srgbClr val="FF0000"/>
                </a:solidFill>
              </a:ln>
              <a:solidFill>
                <a:srgbClr val="FFFF00"/>
              </a:solidFill>
              <a:latin typeface="Algerian" pitchFamily="82" charset="0"/>
            </a:endParaRPr>
          </a:p>
          <a:p>
            <a:endParaRPr lang="en-US" sz="2800" dirty="0" smtClean="0">
              <a:ln>
                <a:solidFill>
                  <a:srgbClr val="FF0000"/>
                </a:solidFill>
              </a:ln>
              <a:solidFill>
                <a:srgbClr val="FFFF00"/>
              </a:solidFill>
              <a:latin typeface="Algerian" pitchFamily="82" charset="0"/>
            </a:endParaRPr>
          </a:p>
          <a:p>
            <a:endParaRPr lang="en-US" sz="2800" dirty="0" smtClean="0">
              <a:ln>
                <a:solidFill>
                  <a:srgbClr val="FF0000"/>
                </a:solidFill>
              </a:ln>
              <a:solidFill>
                <a:srgbClr val="FFFF00"/>
              </a:solidFill>
              <a:latin typeface="Algerian" pitchFamily="82" charset="0"/>
            </a:endParaRPr>
          </a:p>
          <a:p>
            <a:endParaRPr lang="en-US" sz="2800" dirty="0" smtClean="0">
              <a:ln>
                <a:solidFill>
                  <a:srgbClr val="FF0000"/>
                </a:solidFill>
              </a:ln>
              <a:solidFill>
                <a:srgbClr val="FFFF00"/>
              </a:solidFill>
              <a:latin typeface="Algerian" pitchFamily="82" charset="0"/>
            </a:endParaRPr>
          </a:p>
        </p:txBody>
      </p:sp>
      <p:sp>
        <p:nvSpPr>
          <p:cNvPr id="4" name="Rectangle 3"/>
          <p:cNvSpPr/>
          <p:nvPr/>
        </p:nvSpPr>
        <p:spPr>
          <a:xfrm>
            <a:off x="381000" y="1752600"/>
            <a:ext cx="8299370" cy="769441"/>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4400" b="1" dirty="0" err="1"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latin typeface="Algerian" pitchFamily="82" charset="0"/>
              </a:rPr>
              <a:t>Govt</a:t>
            </a:r>
            <a:r>
              <a:rPr lang="en-US" sz="4400" b="1" dirty="0"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latin typeface="Algerian" pitchFamily="82" charset="0"/>
              </a:rPr>
              <a:t> </a:t>
            </a:r>
            <a:r>
              <a:rPr lang="en-US" sz="4400" b="1" dirty="0" err="1"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latin typeface="Algerian" pitchFamily="82" charset="0"/>
              </a:rPr>
              <a:t>naveen</a:t>
            </a:r>
            <a:r>
              <a:rPr lang="en-US" sz="4400" b="1" dirty="0"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latin typeface="Algerian" pitchFamily="82" charset="0"/>
              </a:rPr>
              <a:t> college </a:t>
            </a:r>
            <a:r>
              <a:rPr lang="en-US" sz="4400" b="1" dirty="0" err="1"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latin typeface="Algerian" pitchFamily="82" charset="0"/>
              </a:rPr>
              <a:t>gurur</a:t>
            </a:r>
            <a:r>
              <a:rPr lang="en-US" sz="4400" b="1" dirty="0"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latin typeface="Algerian" pitchFamily="82" charset="0"/>
              </a:rPr>
              <a:t>  </a:t>
            </a:r>
            <a:endParaRPr lang="en-US" sz="4400" b="1" dirty="0" smtClean="0">
              <a:ln>
                <a:solidFill>
                  <a:srgbClr val="FFFF00"/>
                </a:solidFill>
                <a:prstDash val="solid"/>
              </a:ln>
              <a:solidFill>
                <a:srgbClr val="FF0000"/>
              </a:solidFill>
              <a:effectLst>
                <a:glow rad="139700">
                  <a:schemeClr val="accent2">
                    <a:satMod val="175000"/>
                    <a:alpha val="40000"/>
                  </a:schemeClr>
                </a:glow>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0 -3.33333E-6 L 0 -0.96111 " pathEditMode="relative" rAng="0" ptsTypes="AA">
                                      <p:cBhvr>
                                        <p:cTn id="6" dur="2000" fill="hold"/>
                                        <p:tgtEl>
                                          <p:spTgt spid="2"/>
                                        </p:tgtEl>
                                        <p:attrNameLst>
                                          <p:attrName>ppt_x</p:attrName>
                                          <p:attrName>ppt_y</p:attrName>
                                        </p:attrNameLst>
                                      </p:cBhvr>
                                      <p:rCtr x="0" y="-4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8400" y="381000"/>
            <a:ext cx="8229600" cy="868362"/>
          </a:xfrm>
        </p:spPr>
        <p:txBody>
          <a:bodyPr>
            <a:normAutofit fontScale="90000"/>
          </a:bodyPr>
          <a:lstStyle/>
          <a:p>
            <a: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Graph</a:t>
            </a:r>
            <a:b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br>
            <a:endParaRPr lang="en-US" dirty="0"/>
          </a:p>
        </p:txBody>
      </p:sp>
      <p:pic>
        <p:nvPicPr>
          <p:cNvPr id="4" name="Content Placeholder 3" descr="IMG_20190901_141332_793.JPG"/>
          <p:cNvPicPr>
            <a:picLocks noGrp="1" noChangeAspect="1"/>
          </p:cNvPicPr>
          <p:nvPr>
            <p:ph idx="1"/>
          </p:nvPr>
        </p:nvPicPr>
        <p:blipFill>
          <a:blip r:embed="rId2"/>
          <a:stretch>
            <a:fillRect/>
          </a:stretch>
        </p:blipFill>
        <p:spPr>
          <a:xfrm>
            <a:off x="457200" y="1143000"/>
            <a:ext cx="8153400" cy="51816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grpId="0" nodeType="afterEffect">
                                  <p:stCondLst>
                                    <p:cond delay="0"/>
                                  </p:stCondLst>
                                  <p:childTnLst>
                                    <p:animMotion origin="layout" path="M -3.33333E-6 1.38778E-17 L -0.60833 -0.00764 " pathEditMode="relative" rAng="0" ptsTypes="AA">
                                      <p:cBhvr>
                                        <p:cTn id="6" dur="2000" fill="hold"/>
                                        <p:tgtEl>
                                          <p:spTgt spid="2"/>
                                        </p:tgtEl>
                                        <p:attrNameLst>
                                          <p:attrName>ppt_x</p:attrName>
                                          <p:attrName>ppt_y</p:attrName>
                                        </p:attrNameLst>
                                      </p:cBhvr>
                                      <p:rCtr x="-304" y="-4"/>
                                    </p:animMotion>
                                  </p:childTnLst>
                                </p:cTn>
                              </p:par>
                            </p:childTnLst>
                          </p:cTn>
                        </p:par>
                        <p:par>
                          <p:cTn id="7" fill="hold">
                            <p:stCondLst>
                              <p:cond delay="2000"/>
                            </p:stCondLst>
                            <p:childTnLst>
                              <p:par>
                                <p:cTn id="8" presetID="16" presetClass="entr" presetSubtype="26"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Horizontal)">
                                      <p:cBhvr>
                                        <p:cTn id="10"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n>
                  <a:solidFill>
                    <a:srgbClr val="FF0000"/>
                  </a:solidFill>
                </a:ln>
                <a:solidFill>
                  <a:srgbClr val="FFFF00"/>
                </a:solidFill>
              </a:rPr>
              <a:t>Application and uses of time dilation </a:t>
            </a:r>
            <a:endParaRPr lang="en-US" dirty="0">
              <a:ln>
                <a:solidFill>
                  <a:srgbClr val="FF0000"/>
                </a:solidFill>
              </a:ln>
              <a:solidFill>
                <a:srgbClr val="FFFF00"/>
              </a:solidFill>
            </a:endParaRPr>
          </a:p>
        </p:txBody>
      </p:sp>
      <p:sp>
        <p:nvSpPr>
          <p:cNvPr id="3" name="Content Placeholder 2"/>
          <p:cNvSpPr>
            <a:spLocks noGrp="1"/>
          </p:cNvSpPr>
          <p:nvPr>
            <p:ph idx="1"/>
          </p:nvPr>
        </p:nvSpPr>
        <p:spPr/>
        <p:txBody>
          <a:bodyPr/>
          <a:lstStyle/>
          <a:p>
            <a:r>
              <a:rPr lang="en-US" dirty="0" smtClean="0">
                <a:ln>
                  <a:solidFill>
                    <a:srgbClr val="FF0000"/>
                  </a:solidFill>
                </a:ln>
                <a:solidFill>
                  <a:srgbClr val="FFFF00"/>
                </a:solidFill>
              </a:rPr>
              <a:t>The theory explains the behavior of objects in space and time.</a:t>
            </a:r>
          </a:p>
          <a:p>
            <a:r>
              <a:rPr lang="en-US" dirty="0" smtClean="0">
                <a:ln>
                  <a:solidFill>
                    <a:srgbClr val="FF0000"/>
                  </a:solidFill>
                </a:ln>
                <a:solidFill>
                  <a:srgbClr val="FFFF00"/>
                </a:solidFill>
              </a:rPr>
              <a:t>To predict everything from the existence of black holes. </a:t>
            </a:r>
          </a:p>
          <a:p>
            <a:r>
              <a:rPr lang="en-US" dirty="0" smtClean="0">
                <a:ln>
                  <a:solidFill>
                    <a:srgbClr val="FF0000"/>
                  </a:solidFill>
                </a:ln>
                <a:solidFill>
                  <a:srgbClr val="FFFF00"/>
                </a:solidFill>
              </a:rPr>
              <a:t>Explanation of  light bending due to gravity. </a:t>
            </a:r>
          </a:p>
          <a:p>
            <a:r>
              <a:rPr lang="en-US" dirty="0" smtClean="0">
                <a:ln>
                  <a:solidFill>
                    <a:srgbClr val="FF0000"/>
                  </a:solidFill>
                </a:ln>
                <a:solidFill>
                  <a:srgbClr val="FFFF00"/>
                </a:solidFill>
              </a:rPr>
              <a:t>Time determination and positioning in G.P.S. </a:t>
            </a:r>
          </a:p>
          <a:p>
            <a:r>
              <a:rPr lang="en-US" dirty="0" smtClean="0">
                <a:ln>
                  <a:solidFill>
                    <a:srgbClr val="FF0000"/>
                  </a:solidFill>
                </a:ln>
                <a:solidFill>
                  <a:srgbClr val="FFFF00"/>
                </a:solidFill>
              </a:rPr>
              <a:t>Behavior of the planet mercury in its orbit. </a:t>
            </a:r>
          </a:p>
          <a:p>
            <a:endParaRPr lang="en-US" dirty="0">
              <a:ln>
                <a:solidFill>
                  <a:srgbClr val="FF0000"/>
                </a:solidFill>
              </a:ln>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10400"/>
            <a:ext cx="8229600" cy="792162"/>
          </a:xfrm>
        </p:spPr>
        <p:txBody>
          <a:bodyPr>
            <a:normAutofit fontScale="90000"/>
          </a:bodyPr>
          <a:lstStyle/>
          <a:p>
            <a: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Application of time dilation </a:t>
            </a:r>
            <a:b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br>
            <a:endParaRPr lang="en-US" dirty="0"/>
          </a:p>
        </p:txBody>
      </p:sp>
      <p:sp>
        <p:nvSpPr>
          <p:cNvPr id="3" name="Content Placeholder 2"/>
          <p:cNvSpPr>
            <a:spLocks noGrp="1"/>
          </p:cNvSpPr>
          <p:nvPr>
            <p:ph idx="1"/>
          </p:nvPr>
        </p:nvSpPr>
        <p:spPr/>
        <p:txBody>
          <a:bodyPr/>
          <a:lstStyle/>
          <a:p>
            <a:r>
              <a:rPr lang="en-US" b="1" dirty="0" smtClean="0">
                <a:ln>
                  <a:solidFill>
                    <a:srgbClr val="FF0000"/>
                  </a:solidFill>
                </a:ln>
                <a:solidFill>
                  <a:srgbClr val="FFFF00"/>
                </a:solidFill>
              </a:rPr>
              <a:t>time determination in GPS- </a:t>
            </a:r>
          </a:p>
          <a:p>
            <a:pPr marL="0" indent="0">
              <a:buNone/>
            </a:pPr>
            <a:r>
              <a:rPr lang="en-US" b="1" dirty="0" smtClean="0">
                <a:ln>
                  <a:solidFill>
                    <a:srgbClr val="FF0000"/>
                  </a:solidFill>
                </a:ln>
                <a:solidFill>
                  <a:srgbClr val="FFFF00"/>
                </a:solidFill>
              </a:rPr>
              <a:t>GPS is affected by special relativity because the satellites used travel in high speed orbits around the earth special relativity sows that a faster moving object will experience time slower relative to a stationary object for GPS satellites this sight difference in time is around 7.2 microseconds per day.</a:t>
            </a:r>
            <a:endParaRPr lang="en-US" b="1" dirty="0">
              <a:ln>
                <a:solidFill>
                  <a:srgbClr val="FF0000"/>
                </a:solidFill>
              </a:ln>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3.33333E-6 -2.71676E-6 L 3.33333E-6 -0.95653 " pathEditMode="relative" rAng="0" ptsTypes="AA">
                                      <p:cBhvr>
                                        <p:cTn id="6" dur="2000" fill="hold"/>
                                        <p:tgtEl>
                                          <p:spTgt spid="2"/>
                                        </p:tgtEl>
                                        <p:attrNameLst>
                                          <p:attrName>ppt_x</p:attrName>
                                          <p:attrName>ppt_y</p:attrName>
                                        </p:attrNameLst>
                                      </p:cBhvr>
                                      <p:rCtr x="0" y="-478"/>
                                    </p:animMotion>
                                  </p:childTnLst>
                                </p:cTn>
                              </p:par>
                            </p:childTnLst>
                          </p:cTn>
                        </p:par>
                        <p:par>
                          <p:cTn id="7" fill="hold">
                            <p:stCondLst>
                              <p:cond delay="2000"/>
                            </p:stCondLst>
                            <p:childTnLst>
                              <p:par>
                                <p:cTn id="8" presetID="5" presetClass="entr" presetSubtype="10"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heckerboard(across)">
                                      <p:cBhvr>
                                        <p:cTn id="10" dur="5000"/>
                                        <p:tgtEl>
                                          <p:spTgt spid="3">
                                            <p:txEl>
                                              <p:pRg st="0" end="0"/>
                                            </p:txEl>
                                          </p:spTgt>
                                        </p:tgtEl>
                                      </p:cBhvr>
                                    </p:animEffect>
                                  </p:childTnLst>
                                </p:cTn>
                              </p:par>
                            </p:childTnLst>
                          </p:cTn>
                        </p:par>
                        <p:par>
                          <p:cTn id="11" fill="hold">
                            <p:stCondLst>
                              <p:cond delay="7000"/>
                            </p:stCondLst>
                            <p:childTnLst>
                              <p:par>
                                <p:cTn id="12" presetID="5" presetClass="entr" presetSubtype="1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heckerboard(across)">
                                      <p:cBhvr>
                                        <p:cTn id="14" dur="5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228600"/>
            <a:ext cx="8229600" cy="1143000"/>
          </a:xfrm>
        </p:spPr>
        <p:txBody>
          <a:bodyPr/>
          <a:lstStyle/>
          <a:p>
            <a:pPr>
              <a:buFont typeface="Arial" pitchFamily="34" charset="0"/>
              <a:buChar char="•"/>
            </a:pPr>
            <a:r>
              <a:rPr lang="en-US" dirty="0" smtClean="0">
                <a:ln>
                  <a:solidFill>
                    <a:srgbClr val="FF0000"/>
                  </a:solidFill>
                </a:ln>
                <a:solidFill>
                  <a:srgbClr val="FFFF00"/>
                </a:solidFill>
              </a:rPr>
              <a:t>Twin paradox </a:t>
            </a:r>
            <a:endParaRPr lang="en-US" dirty="0">
              <a:ln>
                <a:solidFill>
                  <a:srgbClr val="FF0000"/>
                </a:solidFill>
              </a:ln>
              <a:solidFill>
                <a:srgbClr val="FFFF00"/>
              </a:solidFill>
            </a:endParaRPr>
          </a:p>
        </p:txBody>
      </p:sp>
      <p:sp>
        <p:nvSpPr>
          <p:cNvPr id="7" name="Content Placeholder 6"/>
          <p:cNvSpPr>
            <a:spLocks noGrp="1"/>
          </p:cNvSpPr>
          <p:nvPr>
            <p:ph idx="1"/>
          </p:nvPr>
        </p:nvSpPr>
        <p:spPr>
          <a:xfrm>
            <a:off x="381000" y="762000"/>
            <a:ext cx="8229600" cy="4525963"/>
          </a:xfrm>
        </p:spPr>
        <p:txBody>
          <a:bodyPr/>
          <a:lstStyle/>
          <a:p>
            <a:pPr marL="0" indent="0">
              <a:buNone/>
            </a:pPr>
            <a:r>
              <a:rPr lang="en-US" b="1" dirty="0" smtClean="0">
                <a:ln>
                  <a:solidFill>
                    <a:srgbClr val="FF0000"/>
                  </a:solidFill>
                </a:ln>
                <a:solidFill>
                  <a:srgbClr val="FFFF00"/>
                </a:solidFill>
              </a:rPr>
              <a:t>The apparent paradox arising from relativity theory that if one of a pair of twins makes a long journey at near the speed of light and then returns he or she will have aged less than the twin who remains behind.</a:t>
            </a:r>
            <a:endParaRPr lang="en-US" b="1" dirty="0">
              <a:ln>
                <a:solidFill>
                  <a:srgbClr val="FF0000"/>
                </a:solidFill>
              </a:ln>
              <a:solidFill>
                <a:srgbClr val="FFFF00"/>
              </a:solidFill>
            </a:endParaRPr>
          </a:p>
        </p:txBody>
      </p:sp>
      <p:pic>
        <p:nvPicPr>
          <p:cNvPr id="8" name="Content Placeholder 3" descr="IMG_20190901_141758_673.JPG"/>
          <p:cNvPicPr>
            <a:picLocks noChangeAspect="1"/>
          </p:cNvPicPr>
          <p:nvPr/>
        </p:nvPicPr>
        <p:blipFill>
          <a:blip r:embed="rId2"/>
          <a:stretch>
            <a:fillRect/>
          </a:stretch>
        </p:blipFill>
        <p:spPr>
          <a:xfrm>
            <a:off x="914400" y="3352800"/>
            <a:ext cx="7467600" cy="3505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grpId="0" nodeType="afterEffect">
                                  <p:stCondLst>
                                    <p:cond delay="0"/>
                                  </p:stCondLst>
                                  <p:childTnLst>
                                    <p:animMotion origin="layout" path="M -2.77556E-17 0.01111 L 0.70833 0.00556 " pathEditMode="relative" rAng="0" ptsTypes="AA">
                                      <p:cBhvr>
                                        <p:cTn id="6" dur="2000" fill="hold"/>
                                        <p:tgtEl>
                                          <p:spTgt spid="2"/>
                                        </p:tgtEl>
                                        <p:attrNameLst>
                                          <p:attrName>ppt_x</p:attrName>
                                          <p:attrName>ppt_y</p:attrName>
                                        </p:attrNameLst>
                                      </p:cBhvr>
                                      <p:rCtr x="354" y="-3"/>
                                    </p:animMotion>
                                  </p:childTnLst>
                                </p:cTn>
                              </p:par>
                            </p:childTnLst>
                          </p:cTn>
                        </p:par>
                        <p:par>
                          <p:cTn id="7" fill="hold">
                            <p:stCondLst>
                              <p:cond delay="2000"/>
                            </p:stCondLst>
                            <p:childTnLst>
                              <p:par>
                                <p:cTn id="8" presetID="38" presetClass="entr" presetSubtype="0" accel="50000" fill="hold" nodeType="afterEffect">
                                  <p:stCondLst>
                                    <p:cond delay="0"/>
                                  </p:stCondLst>
                                  <p:iterate type="lt">
                                    <p:tmPct val="50000"/>
                                  </p:iterate>
                                  <p:childTnLst>
                                    <p:set>
                                      <p:cBhvr>
                                        <p:cTn id="9" dur="1" fill="hold">
                                          <p:stCondLst>
                                            <p:cond delay="0"/>
                                          </p:stCondLst>
                                        </p:cTn>
                                        <p:tgtEl>
                                          <p:spTgt spid="7">
                                            <p:txEl>
                                              <p:pRg st="0" end="0"/>
                                            </p:txEl>
                                          </p:spTgt>
                                        </p:tgtEl>
                                        <p:attrNameLst>
                                          <p:attrName>style.visibility</p:attrName>
                                        </p:attrNameLst>
                                      </p:cBhvr>
                                      <p:to>
                                        <p:strVal val="visible"/>
                                      </p:to>
                                    </p:set>
                                    <p:set>
                                      <p:cBhvr>
                                        <p:cTn id="10" dur="228" fill="hold">
                                          <p:stCondLst>
                                            <p:cond delay="0"/>
                                          </p:stCondLst>
                                        </p:cTn>
                                        <p:tgtEl>
                                          <p:spTgt spid="7">
                                            <p:txEl>
                                              <p:pRg st="0" end="0"/>
                                            </p:txEl>
                                          </p:spTgt>
                                        </p:tgtEl>
                                        <p:attrNameLst>
                                          <p:attrName>style.rotation</p:attrName>
                                        </p:attrNameLst>
                                      </p:cBhvr>
                                      <p:to>
                                        <p:strVal val="-45.0"/>
                                      </p:to>
                                    </p:set>
                                    <p:anim calcmode="lin" valueType="num">
                                      <p:cBhvr>
                                        <p:cTn id="11" dur="228" fill="hold">
                                          <p:stCondLst>
                                            <p:cond delay="228"/>
                                          </p:stCondLst>
                                        </p:cTn>
                                        <p:tgtEl>
                                          <p:spTgt spid="7">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2" dur="228" fill="hold">
                                          <p:stCondLst>
                                            <p:cond delay="0"/>
                                          </p:stCondLst>
                                        </p:cTn>
                                        <p:tgtEl>
                                          <p:spTgt spid="7">
                                            <p:txEl>
                                              <p:pRg st="0" end="0"/>
                                            </p:txEl>
                                          </p:spTgt>
                                        </p:tgtEl>
                                        <p:attrNameLst>
                                          <p:attrName>ppt_y</p:attrName>
                                        </p:attrNameLst>
                                      </p:cBhvr>
                                      <p:tavLst>
                                        <p:tav tm="0">
                                          <p:val>
                                            <p:strVal val="#ppt_y-1"/>
                                          </p:val>
                                        </p:tav>
                                        <p:tav tm="100000">
                                          <p:val>
                                            <p:strVal val="#ppt_y-(0.354*#ppt_w-0.172*#ppt_h)"/>
                                          </p:val>
                                        </p:tav>
                                      </p:tavLst>
                                    </p:anim>
                                    <p:anim calcmode="lin" valueType="num">
                                      <p:cBhvr>
                                        <p:cTn id="13" dur="78" decel="50000" autoRev="1" fill="hold">
                                          <p:stCondLst>
                                            <p:cond delay="228"/>
                                          </p:stCondLst>
                                        </p:cTn>
                                        <p:tgtEl>
                                          <p:spTgt spid="7">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4" dur="68" fill="hold">
                                          <p:stCondLst>
                                            <p:cond delay="432"/>
                                          </p:stCondLst>
                                        </p:cTn>
                                        <p:tgtEl>
                                          <p:spTgt spid="7">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5" fill="hold">
                            <p:stCondLst>
                              <p:cond delay="45000"/>
                            </p:stCondLst>
                            <p:childTnLst>
                              <p:par>
                                <p:cTn id="16" presetID="8" presetClass="entr" presetSubtype="16"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diamond(in)">
                                      <p:cBhvr>
                                        <p:cTn id="18"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rgbClr val="FF0000"/>
                  </a:solidFill>
                </a:ln>
                <a:solidFill>
                  <a:srgbClr val="FFFF00"/>
                </a:solidFill>
              </a:rPr>
              <a:t>Time dilation in black hole </a:t>
            </a:r>
            <a:endParaRPr lang="en-US" dirty="0">
              <a:ln>
                <a:solidFill>
                  <a:srgbClr val="FF0000"/>
                </a:solidFill>
              </a:ln>
              <a:solidFill>
                <a:srgbClr val="FFFF00"/>
              </a:solidFill>
            </a:endParaRPr>
          </a:p>
        </p:txBody>
      </p:sp>
      <p:sp>
        <p:nvSpPr>
          <p:cNvPr id="3" name="Content Placeholder 2"/>
          <p:cNvSpPr>
            <a:spLocks noGrp="1"/>
          </p:cNvSpPr>
          <p:nvPr>
            <p:ph idx="1"/>
          </p:nvPr>
        </p:nvSpPr>
        <p:spPr/>
        <p:txBody>
          <a:bodyPr/>
          <a:lstStyle/>
          <a:p>
            <a:r>
              <a:rPr lang="en-US" dirty="0" smtClean="0">
                <a:ln>
                  <a:solidFill>
                    <a:srgbClr val="FF0000"/>
                  </a:solidFill>
                </a:ln>
                <a:solidFill>
                  <a:srgbClr val="FFFF00"/>
                </a:solidFill>
              </a:rPr>
              <a:t>To a distant observer, clock near a </a:t>
            </a:r>
            <a:r>
              <a:rPr lang="en-US" b="1" dirty="0" smtClean="0">
                <a:ln>
                  <a:solidFill>
                    <a:srgbClr val="FF0000"/>
                  </a:solidFill>
                </a:ln>
                <a:solidFill>
                  <a:srgbClr val="FFFF00"/>
                </a:solidFill>
              </a:rPr>
              <a:t>black hole </a:t>
            </a:r>
            <a:r>
              <a:rPr lang="en-US" dirty="0" smtClean="0">
                <a:ln>
                  <a:solidFill>
                    <a:srgbClr val="FF0000"/>
                  </a:solidFill>
                </a:ln>
                <a:solidFill>
                  <a:srgbClr val="FFFF00"/>
                </a:solidFill>
              </a:rPr>
              <a:t>would appear to tick more slowly than those further away from the </a:t>
            </a:r>
            <a:r>
              <a:rPr lang="en-US" b="1" dirty="0" smtClean="0">
                <a:ln>
                  <a:solidFill>
                    <a:srgbClr val="FF0000"/>
                  </a:solidFill>
                </a:ln>
                <a:solidFill>
                  <a:srgbClr val="FFFF00"/>
                </a:solidFill>
              </a:rPr>
              <a:t>black hole </a:t>
            </a:r>
            <a:r>
              <a:rPr lang="en-US" dirty="0" smtClean="0">
                <a:ln>
                  <a:solidFill>
                    <a:srgbClr val="FF0000"/>
                  </a:solidFill>
                </a:ln>
                <a:solidFill>
                  <a:srgbClr val="FFFF00"/>
                </a:solidFill>
              </a:rPr>
              <a:t>. Due to this effect known as gravitational </a:t>
            </a:r>
            <a:r>
              <a:rPr lang="en-US" b="1" dirty="0" smtClean="0">
                <a:ln>
                  <a:solidFill>
                    <a:srgbClr val="FF0000"/>
                  </a:solidFill>
                </a:ln>
                <a:solidFill>
                  <a:srgbClr val="FFFF00"/>
                </a:solidFill>
              </a:rPr>
              <a:t>time dilation , </a:t>
            </a:r>
            <a:r>
              <a:rPr lang="en-US" dirty="0" smtClean="0">
                <a:ln>
                  <a:solidFill>
                    <a:srgbClr val="FF0000"/>
                  </a:solidFill>
                </a:ln>
                <a:solidFill>
                  <a:srgbClr val="FFFF00"/>
                </a:solidFill>
              </a:rPr>
              <a:t>an object  falling into a </a:t>
            </a:r>
            <a:r>
              <a:rPr lang="en-US" b="1" dirty="0" smtClean="0">
                <a:ln>
                  <a:solidFill>
                    <a:srgbClr val="FF0000"/>
                  </a:solidFill>
                </a:ln>
                <a:solidFill>
                  <a:srgbClr val="FFFF00"/>
                </a:solidFill>
              </a:rPr>
              <a:t>black hole </a:t>
            </a:r>
            <a:r>
              <a:rPr lang="en-US" dirty="0" smtClean="0">
                <a:ln>
                  <a:solidFill>
                    <a:srgbClr val="FF0000"/>
                  </a:solidFill>
                </a:ln>
                <a:solidFill>
                  <a:srgbClr val="FFFF00"/>
                </a:solidFill>
              </a:rPr>
              <a:t>appear to as it approaches the event horizon, talking an infinite </a:t>
            </a:r>
            <a:r>
              <a:rPr lang="en-US" b="1" dirty="0" smtClean="0">
                <a:ln>
                  <a:solidFill>
                    <a:srgbClr val="FF0000"/>
                  </a:solidFill>
                </a:ln>
                <a:solidFill>
                  <a:srgbClr val="FFFF00"/>
                </a:solidFill>
              </a:rPr>
              <a:t>time to </a:t>
            </a:r>
            <a:r>
              <a:rPr lang="en-US" dirty="0" smtClean="0">
                <a:ln>
                  <a:solidFill>
                    <a:srgbClr val="FF0000"/>
                  </a:solidFill>
                </a:ln>
                <a:solidFill>
                  <a:srgbClr val="FFFF00"/>
                </a:solidFill>
              </a:rPr>
              <a:t>reach it.</a:t>
            </a:r>
            <a:endParaRPr lang="en-US" dirty="0">
              <a:ln>
                <a:solidFill>
                  <a:srgbClr val="FF0000"/>
                </a:solidFill>
              </a:ln>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0" y="2819400"/>
            <a:ext cx="5219653" cy="1446550"/>
          </a:xfrm>
          <a:prstGeom prst="rect">
            <a:avLst/>
          </a:prstGeom>
          <a:noFill/>
        </p:spPr>
        <p:txBody>
          <a:bodyPr wrap="square" lIns="91440" tIns="45720" rIns="91440" bIns="45720">
            <a:spAutoFit/>
          </a:bodyPr>
          <a:lstStyle/>
          <a:p>
            <a:pPr algn="ctr"/>
            <a:r>
              <a:rPr lang="en-US" sz="8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Thank You</a:t>
            </a:r>
            <a:endParaRPr lang="en-US" sz="8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705600"/>
            <a:ext cx="8229600" cy="1143000"/>
          </a:xfrm>
        </p:spPr>
        <p:txBody>
          <a:bodyPr>
            <a:normAutofit/>
          </a:bodyPr>
          <a:lstStyle/>
          <a:p>
            <a:r>
              <a:rPr lang="en-US" sz="5400" dirty="0" smtClean="0">
                <a:ln>
                  <a:solidFill>
                    <a:srgbClr val="FF0000"/>
                  </a:solidFill>
                </a:ln>
                <a:solidFill>
                  <a:srgbClr val="FFC000"/>
                </a:solidFill>
                <a:latin typeface="Algerian" pitchFamily="82" charset="0"/>
              </a:rPr>
              <a:t>THE TIME DILATION </a:t>
            </a:r>
            <a:endParaRPr lang="en-US" sz="5400" dirty="0">
              <a:ln>
                <a:solidFill>
                  <a:srgbClr val="FF0000"/>
                </a:solidFill>
              </a:ln>
              <a:solidFill>
                <a:srgbClr val="FFC000"/>
              </a:solidFill>
              <a:latin typeface="Algerian" pitchFamily="82" charset="0"/>
            </a:endParaRPr>
          </a:p>
        </p:txBody>
      </p:sp>
      <p:sp>
        <p:nvSpPr>
          <p:cNvPr id="3" name="Content Placeholder 2"/>
          <p:cNvSpPr>
            <a:spLocks noGrp="1"/>
          </p:cNvSpPr>
          <p:nvPr>
            <p:ph idx="1"/>
          </p:nvPr>
        </p:nvSpPr>
        <p:spPr/>
        <p:txBody>
          <a:bodyPr>
            <a:normAutofit fontScale="85000" lnSpcReduction="20000"/>
            <a:scene3d>
              <a:camera prst="orthographicFront"/>
              <a:lightRig rig="glow" dir="tl">
                <a:rot lat="0" lon="0" rev="5400000"/>
              </a:lightRig>
            </a:scene3d>
            <a:sp3d contourW="12700">
              <a:bevelT w="25400" h="25400"/>
              <a:contourClr>
                <a:schemeClr val="accent6">
                  <a:shade val="73000"/>
                </a:schemeClr>
              </a:contourClr>
            </a:sp3d>
          </a:bodyPr>
          <a:lstStyle/>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Origin and need </a:t>
            </a:r>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of time dilation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Definition of time dilation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Examples of time dilation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Experimentally confirmation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Experimentally verification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Expression for time dilation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Graph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Application and uses of time dilation </a:t>
            </a:r>
          </a:p>
          <a:p>
            <a:r>
              <a:rPr lang="en-US"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Time dilation in black hole</a:t>
            </a:r>
          </a:p>
          <a:p>
            <a:endPar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3.33333E-6 -4.39306E-6 L -3.33333E-6 -0.9489 " pathEditMode="relative" rAng="0" ptsTypes="AA">
                                      <p:cBhvr>
                                        <p:cTn id="6" dur="2000" fill="hold"/>
                                        <p:tgtEl>
                                          <p:spTgt spid="2"/>
                                        </p:tgtEl>
                                        <p:attrNameLst>
                                          <p:attrName>ppt_x</p:attrName>
                                          <p:attrName>ppt_y</p:attrName>
                                        </p:attrNameLst>
                                      </p:cBhvr>
                                      <p:rCtr x="0" y="-474"/>
                                    </p:animMotion>
                                  </p:childTnLst>
                                </p:cTn>
                              </p:par>
                            </p:childTnLst>
                          </p:cTn>
                        </p:par>
                        <p:par>
                          <p:cTn id="7" fill="hold">
                            <p:stCondLst>
                              <p:cond delay="2000"/>
                            </p:stCondLst>
                            <p:childTnLst>
                              <p:par>
                                <p:cTn id="8" presetID="5" presetClass="entr" presetSubtype="1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heckerboard(across)">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2000"/>
                                        <p:tgtEl>
                                          <p:spTgt spid="3">
                                            <p:txEl>
                                              <p:pRg st="1" end="1"/>
                                            </p:txEl>
                                          </p:spTgt>
                                        </p:tgtEl>
                                      </p:cBhvr>
                                    </p:animEffect>
                                  </p:childTnLst>
                                </p:cTn>
                              </p:par>
                            </p:childTnLst>
                          </p:cTn>
                        </p:par>
                        <p:par>
                          <p:cTn id="16" fill="hold">
                            <p:stCondLst>
                              <p:cond delay="2000"/>
                            </p:stCondLst>
                            <p:childTnLst>
                              <p:par>
                                <p:cTn id="17" presetID="5"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heckerboard(across)">
                                      <p:cBhvr>
                                        <p:cTn id="19" dur="2000"/>
                                        <p:tgtEl>
                                          <p:spTgt spid="3">
                                            <p:txEl>
                                              <p:pRg st="2" end="2"/>
                                            </p:txEl>
                                          </p:spTgt>
                                        </p:tgtEl>
                                      </p:cBhvr>
                                    </p:animEffect>
                                  </p:childTnLst>
                                </p:cTn>
                              </p:par>
                            </p:childTnLst>
                          </p:cTn>
                        </p:par>
                        <p:par>
                          <p:cTn id="20" fill="hold">
                            <p:stCondLst>
                              <p:cond delay="4000"/>
                            </p:stCondLst>
                            <p:childTnLst>
                              <p:par>
                                <p:cTn id="21" presetID="5"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2000"/>
                                        <p:tgtEl>
                                          <p:spTgt spid="3">
                                            <p:txEl>
                                              <p:pRg st="3" end="3"/>
                                            </p:txEl>
                                          </p:spTgt>
                                        </p:tgtEl>
                                      </p:cBhvr>
                                    </p:animEffect>
                                  </p:childTnLst>
                                </p:cTn>
                              </p:par>
                            </p:childTnLst>
                          </p:cTn>
                        </p:par>
                        <p:par>
                          <p:cTn id="24" fill="hold">
                            <p:stCondLst>
                              <p:cond delay="6000"/>
                            </p:stCondLst>
                            <p:childTnLst>
                              <p:par>
                                <p:cTn id="25" presetID="5"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2000"/>
                                        <p:tgtEl>
                                          <p:spTgt spid="3">
                                            <p:txEl>
                                              <p:pRg st="4" end="4"/>
                                            </p:txEl>
                                          </p:spTgt>
                                        </p:tgtEl>
                                      </p:cBhvr>
                                    </p:animEffect>
                                  </p:childTnLst>
                                </p:cTn>
                              </p:par>
                            </p:childTnLst>
                          </p:cTn>
                        </p:par>
                        <p:par>
                          <p:cTn id="28" fill="hold">
                            <p:stCondLst>
                              <p:cond delay="8000"/>
                            </p:stCondLst>
                            <p:childTnLst>
                              <p:par>
                                <p:cTn id="29" presetID="5" presetClass="entr" presetSubtype="1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heckerboard(across)">
                                      <p:cBhvr>
                                        <p:cTn id="31" dur="2000"/>
                                        <p:tgtEl>
                                          <p:spTgt spid="3">
                                            <p:txEl>
                                              <p:pRg st="5" end="5"/>
                                            </p:txEl>
                                          </p:spTgt>
                                        </p:tgtEl>
                                      </p:cBhvr>
                                    </p:animEffect>
                                  </p:childTnLst>
                                </p:cTn>
                              </p:par>
                            </p:childTnLst>
                          </p:cTn>
                        </p:par>
                        <p:par>
                          <p:cTn id="32" fill="hold">
                            <p:stCondLst>
                              <p:cond delay="10000"/>
                            </p:stCondLst>
                            <p:childTnLst>
                              <p:par>
                                <p:cTn id="33" presetID="5" presetClass="entr" presetSubtype="1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checkerboard(across)">
                                      <p:cBhvr>
                                        <p:cTn id="35" dur="2000"/>
                                        <p:tgtEl>
                                          <p:spTgt spid="3">
                                            <p:txEl>
                                              <p:pRg st="6" end="6"/>
                                            </p:txEl>
                                          </p:spTgt>
                                        </p:tgtEl>
                                      </p:cBhvr>
                                    </p:animEffect>
                                  </p:childTnLst>
                                </p:cTn>
                              </p:par>
                            </p:childTnLst>
                          </p:cTn>
                        </p:par>
                        <p:par>
                          <p:cTn id="36" fill="hold">
                            <p:stCondLst>
                              <p:cond delay="12000"/>
                            </p:stCondLst>
                            <p:childTnLst>
                              <p:par>
                                <p:cTn id="37" presetID="5" presetClass="entr" presetSubtype="1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checkerboard(across)">
                                      <p:cBhvr>
                                        <p:cTn id="39" dur="20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checkerboard(across)">
                                      <p:cBhvr>
                                        <p:cTn id="4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a:solidFill>
                    <a:srgbClr val="FF0000"/>
                  </a:solidFill>
                </a:ln>
                <a:solidFill>
                  <a:srgbClr val="FFFF00"/>
                </a:solidFill>
              </a:rPr>
              <a:t>Origin </a:t>
            </a:r>
            <a:r>
              <a:rPr lang="en-US" dirty="0" smtClean="0">
                <a:ln>
                  <a:solidFill>
                    <a:srgbClr val="FF0000"/>
                  </a:solidFill>
                </a:ln>
                <a:solidFill>
                  <a:srgbClr val="FFFF00"/>
                </a:solidFill>
              </a:rPr>
              <a:t> and need of </a:t>
            </a:r>
            <a:r>
              <a:rPr lang="en-US" dirty="0" smtClean="0">
                <a:ln>
                  <a:solidFill>
                    <a:srgbClr val="FF0000"/>
                  </a:solidFill>
                </a:ln>
                <a:solidFill>
                  <a:srgbClr val="FFFF00"/>
                </a:solidFill>
              </a:rPr>
              <a:t>time dilation </a:t>
            </a:r>
            <a:endParaRPr lang="en-US" dirty="0">
              <a:ln>
                <a:solidFill>
                  <a:srgbClr val="FF0000"/>
                </a:solidFill>
              </a:ln>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ln>
                  <a:solidFill>
                    <a:srgbClr val="FF0000"/>
                  </a:solidFill>
                </a:ln>
                <a:solidFill>
                  <a:srgbClr val="FFFF00"/>
                </a:solidFill>
              </a:rPr>
              <a:t>This so called “</a:t>
            </a:r>
            <a:r>
              <a:rPr lang="en-US" b="1" dirty="0" smtClean="0">
                <a:ln>
                  <a:solidFill>
                    <a:srgbClr val="FF0000"/>
                  </a:solidFill>
                </a:ln>
                <a:solidFill>
                  <a:srgbClr val="FFFF00"/>
                </a:solidFill>
              </a:rPr>
              <a:t>time dilation</a:t>
            </a:r>
            <a:r>
              <a:rPr lang="en-US" dirty="0" smtClean="0">
                <a:ln>
                  <a:solidFill>
                    <a:srgbClr val="FF0000"/>
                  </a:solidFill>
                </a:ln>
                <a:solidFill>
                  <a:srgbClr val="FFFF00"/>
                </a:solidFill>
              </a:rPr>
              <a:t>” effect is a consequence of </a:t>
            </a:r>
            <a:r>
              <a:rPr lang="en-US" b="1" dirty="0" smtClean="0">
                <a:ln>
                  <a:solidFill>
                    <a:srgbClr val="FF0000"/>
                  </a:solidFill>
                </a:ln>
                <a:solidFill>
                  <a:srgbClr val="FFFF00"/>
                </a:solidFill>
              </a:rPr>
              <a:t>Einstein’s</a:t>
            </a:r>
            <a:r>
              <a:rPr lang="en-US" dirty="0" smtClean="0">
                <a:ln>
                  <a:solidFill>
                    <a:srgbClr val="FF0000"/>
                  </a:solidFill>
                </a:ln>
                <a:solidFill>
                  <a:srgbClr val="FFFF00"/>
                </a:solidFill>
              </a:rPr>
              <a:t> theory of general </a:t>
            </a:r>
            <a:r>
              <a:rPr lang="en-US" b="1" dirty="0" smtClean="0">
                <a:ln>
                  <a:solidFill>
                    <a:srgbClr val="FF0000"/>
                  </a:solidFill>
                </a:ln>
                <a:solidFill>
                  <a:srgbClr val="FFFF00"/>
                </a:solidFill>
              </a:rPr>
              <a:t>relativity </a:t>
            </a:r>
            <a:r>
              <a:rPr lang="en-US" dirty="0" smtClean="0">
                <a:ln>
                  <a:solidFill>
                    <a:srgbClr val="FF0000"/>
                  </a:solidFill>
                </a:ln>
                <a:solidFill>
                  <a:srgbClr val="FFFF00"/>
                </a:solidFill>
              </a:rPr>
              <a:t>, which posits that the gravity of the massive body- such as </a:t>
            </a:r>
            <a:r>
              <a:rPr lang="en-US" b="1" dirty="0" smtClean="0">
                <a:ln>
                  <a:solidFill>
                    <a:srgbClr val="FF0000"/>
                  </a:solidFill>
                </a:ln>
                <a:solidFill>
                  <a:srgbClr val="FFFF00"/>
                </a:solidFill>
              </a:rPr>
              <a:t>the Earth </a:t>
            </a:r>
            <a:r>
              <a:rPr lang="en-US" dirty="0" smtClean="0">
                <a:ln>
                  <a:solidFill>
                    <a:srgbClr val="FF0000"/>
                  </a:solidFill>
                </a:ln>
                <a:solidFill>
                  <a:srgbClr val="FFFF00"/>
                </a:solidFill>
              </a:rPr>
              <a:t>–wrap the flow of time to speed up or slow down depending on its distance from the mass</a:t>
            </a:r>
            <a:r>
              <a:rPr lang="en-US" dirty="0" smtClean="0">
                <a:ln>
                  <a:solidFill>
                    <a:srgbClr val="FF0000"/>
                  </a:solidFill>
                </a:ln>
                <a:solidFill>
                  <a:srgbClr val="FFFF00"/>
                </a:solidFill>
              </a:rPr>
              <a:t>.</a:t>
            </a:r>
          </a:p>
          <a:p>
            <a:r>
              <a:rPr lang="en-US" dirty="0" smtClean="0">
                <a:ln>
                  <a:solidFill>
                    <a:srgbClr val="FF0000"/>
                  </a:solidFill>
                </a:ln>
                <a:solidFill>
                  <a:srgbClr val="FFFF00"/>
                </a:solidFill>
              </a:rPr>
              <a:t>Joseph </a:t>
            </a:r>
            <a:r>
              <a:rPr lang="en-US" dirty="0" err="1" smtClean="0">
                <a:ln>
                  <a:solidFill>
                    <a:srgbClr val="FF0000"/>
                  </a:solidFill>
                </a:ln>
                <a:solidFill>
                  <a:srgbClr val="FFFF00"/>
                </a:solidFill>
              </a:rPr>
              <a:t>larmor</a:t>
            </a:r>
            <a:r>
              <a:rPr lang="en-US" dirty="0" smtClean="0">
                <a:ln>
                  <a:solidFill>
                    <a:srgbClr val="FF0000"/>
                  </a:solidFill>
                </a:ln>
                <a:solidFill>
                  <a:srgbClr val="FFFF00"/>
                </a:solidFill>
              </a:rPr>
              <a:t> </a:t>
            </a:r>
            <a:r>
              <a:rPr lang="en-US" dirty="0" smtClean="0">
                <a:ln>
                  <a:solidFill>
                    <a:srgbClr val="FF0000"/>
                  </a:solidFill>
                </a:ln>
                <a:solidFill>
                  <a:srgbClr val="FFFF00"/>
                </a:solidFill>
              </a:rPr>
              <a:t>( 1897) </a:t>
            </a:r>
          </a:p>
          <a:p>
            <a:r>
              <a:rPr lang="en-US" dirty="0" smtClean="0">
                <a:ln>
                  <a:solidFill>
                    <a:srgbClr val="FF0000"/>
                  </a:solidFill>
                </a:ln>
                <a:solidFill>
                  <a:srgbClr val="FFFF00"/>
                </a:solidFill>
              </a:rPr>
              <a:t>Hermann </a:t>
            </a:r>
            <a:r>
              <a:rPr lang="en-US" dirty="0" err="1" smtClean="0">
                <a:ln>
                  <a:solidFill>
                    <a:srgbClr val="FF0000"/>
                  </a:solidFill>
                </a:ln>
                <a:solidFill>
                  <a:srgbClr val="FFFF00"/>
                </a:solidFill>
              </a:rPr>
              <a:t>minkowski</a:t>
            </a:r>
            <a:r>
              <a:rPr lang="en-US" dirty="0" smtClean="0">
                <a:ln>
                  <a:solidFill>
                    <a:srgbClr val="FF0000"/>
                  </a:solidFill>
                </a:ln>
                <a:solidFill>
                  <a:srgbClr val="FFFF00"/>
                </a:solidFill>
              </a:rPr>
              <a:t> (1907)- introduced the concept of proper time.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315200"/>
            <a:ext cx="8229600" cy="533400"/>
          </a:xfrm>
        </p:spPr>
        <p:txBody>
          <a:bodyPr>
            <a:noAutofit/>
          </a:bodyPr>
          <a:lstStyle/>
          <a:p>
            <a:r>
              <a:rPr lang="en-US" sz="5400" b="1" dirty="0" smtClean="0">
                <a:ln w="18000">
                  <a:solidFill>
                    <a:srgbClr val="FF0000"/>
                  </a:solidFill>
                  <a:prstDash val="solid"/>
                  <a:miter lim="800000"/>
                </a:ln>
                <a:solidFill>
                  <a:srgbClr val="FFFF00"/>
                </a:solidFill>
                <a:effectLst>
                  <a:glow rad="139700">
                    <a:schemeClr val="accent2">
                      <a:satMod val="175000"/>
                      <a:alpha val="40000"/>
                    </a:schemeClr>
                  </a:glow>
                  <a:outerShdw blurRad="25500" dist="23000" dir="7020000" algn="tl">
                    <a:srgbClr val="000000">
                      <a:alpha val="50000"/>
                    </a:srgbClr>
                  </a:outerShdw>
                </a:effectLst>
              </a:rPr>
              <a:t>Definition of time dilation</a:t>
            </a:r>
            <a:r>
              <a:rPr lang="en-US" sz="5400"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 </a:t>
            </a:r>
            <a:br>
              <a:rPr lang="en-US" sz="5400"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br>
            <a:endParaRPr lang="en-US" sz="5400" dirty="0"/>
          </a:p>
        </p:txBody>
      </p:sp>
      <p:sp>
        <p:nvSpPr>
          <p:cNvPr id="3" name="Content Placeholder 2"/>
          <p:cNvSpPr>
            <a:spLocks noGrp="1"/>
          </p:cNvSpPr>
          <p:nvPr>
            <p:ph idx="1"/>
          </p:nvPr>
        </p:nvSpPr>
        <p:spPr>
          <a:xfrm>
            <a:off x="228600" y="1752600"/>
            <a:ext cx="8686800" cy="4800600"/>
          </a:xfrm>
        </p:spPr>
        <p:txBody>
          <a:bodyPr>
            <a:normAutofit lnSpcReduction="10000"/>
          </a:bodyPr>
          <a:lstStyle/>
          <a:p>
            <a:pPr marL="0" indent="0">
              <a:buNone/>
            </a:pPr>
            <a:r>
              <a:rPr lang="en-US" sz="3600" b="1" dirty="0" smtClean="0">
                <a:ln>
                  <a:solidFill>
                    <a:srgbClr val="FF0000"/>
                  </a:solidFill>
                </a:ln>
                <a:solidFill>
                  <a:srgbClr val="FFFF00"/>
                </a:solidFill>
              </a:rPr>
              <a:t>A slowing of time in accordance with the theory of relativity that occurs in a system in motion relative to an out side observer and that becomes apparent especially as the speed of the system approaches that of light called also time dilation </a:t>
            </a:r>
            <a:r>
              <a:rPr lang="en-US" b="1" dirty="0" smtClean="0">
                <a:ln>
                  <a:solidFill>
                    <a:srgbClr val="FF0000"/>
                  </a:solidFill>
                </a:ln>
                <a:solidFill>
                  <a:srgbClr val="FFFF00"/>
                </a:solidFill>
              </a:rPr>
              <a:t>.</a:t>
            </a:r>
          </a:p>
          <a:p>
            <a:pPr marL="0" indent="0">
              <a:buNone/>
            </a:pPr>
            <a:r>
              <a:rPr lang="en-US" b="1" dirty="0" smtClean="0">
                <a:ln>
                  <a:solidFill>
                    <a:srgbClr val="00B0F0"/>
                  </a:solidFill>
                </a:ln>
                <a:solidFill>
                  <a:srgbClr val="FFFF00"/>
                </a:solidFill>
              </a:rPr>
              <a:t>Types of time dilation:- </a:t>
            </a:r>
          </a:p>
          <a:p>
            <a:pPr marL="514350" indent="-514350">
              <a:buAutoNum type="arabicPeriod"/>
            </a:pPr>
            <a:r>
              <a:rPr lang="en-US" b="1" dirty="0" smtClean="0">
                <a:ln>
                  <a:solidFill>
                    <a:srgbClr val="FF0000"/>
                  </a:solidFill>
                </a:ln>
                <a:solidFill>
                  <a:srgbClr val="FFFF00"/>
                </a:solidFill>
              </a:rPr>
              <a:t>Velocity time </a:t>
            </a:r>
            <a:r>
              <a:rPr lang="en-US" b="1" dirty="0" smtClean="0">
                <a:ln>
                  <a:solidFill>
                    <a:srgbClr val="FF0000"/>
                  </a:solidFill>
                </a:ln>
                <a:solidFill>
                  <a:srgbClr val="FFFF00"/>
                </a:solidFill>
              </a:rPr>
              <a:t>dilation </a:t>
            </a:r>
          </a:p>
          <a:p>
            <a:pPr marL="514350" indent="-514350">
              <a:buAutoNum type="arabicPeriod"/>
            </a:pPr>
            <a:r>
              <a:rPr lang="en-US" b="1" dirty="0" smtClean="0">
                <a:ln>
                  <a:solidFill>
                    <a:srgbClr val="FF0000"/>
                  </a:solidFill>
                </a:ln>
                <a:solidFill>
                  <a:srgbClr val="FFFF00"/>
                </a:solidFill>
              </a:rPr>
              <a:t>Gravitational time dilation </a:t>
            </a:r>
          </a:p>
          <a:p>
            <a:pPr marL="514350" indent="-514350">
              <a:buAutoNum type="arabicPeriod"/>
            </a:pPr>
            <a:endParaRPr lang="en-US" b="1" dirty="0">
              <a:ln>
                <a:solidFill>
                  <a:srgbClr val="FF0000"/>
                </a:solidFill>
              </a:ln>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3.33333E-6 2.54335E-6 L -3.33333E-6 -0.9933 " pathEditMode="relative" rAng="0" ptsTypes="AA">
                                      <p:cBhvr>
                                        <p:cTn id="6" dur="2000" fill="hold"/>
                                        <p:tgtEl>
                                          <p:spTgt spid="2"/>
                                        </p:tgtEl>
                                        <p:attrNameLst>
                                          <p:attrName>ppt_x</p:attrName>
                                          <p:attrName>ppt_y</p:attrName>
                                        </p:attrNameLst>
                                      </p:cBhvr>
                                      <p:rCtr x="0" y="-497"/>
                                    </p:animMotion>
                                  </p:childTnLst>
                                </p:cTn>
                              </p:par>
                            </p:childTnLst>
                          </p:cTn>
                        </p:par>
                        <p:par>
                          <p:cTn id="7" fill="hold">
                            <p:stCondLst>
                              <p:cond delay="2000"/>
                            </p:stCondLst>
                            <p:childTnLst>
                              <p:par>
                                <p:cTn id="8" presetID="22" presetClass="entr" presetSubtype="4"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0"/>
                                        <p:tgtEl>
                                          <p:spTgt spid="3">
                                            <p:txEl>
                                              <p:pRg st="0" end="0"/>
                                            </p:txEl>
                                          </p:spTgt>
                                        </p:tgtEl>
                                      </p:cBhvr>
                                    </p:animEffect>
                                  </p:childTnLst>
                                </p:cTn>
                              </p:par>
                            </p:childTnLst>
                          </p:cTn>
                        </p:par>
                        <p:par>
                          <p:cTn id="11" fill="hold">
                            <p:stCondLst>
                              <p:cond delay="7000"/>
                            </p:stCondLst>
                            <p:childTnLst>
                              <p:par>
                                <p:cTn id="12" presetID="22" presetClass="entr" presetSubtype="4"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0"/>
                                        <p:tgtEl>
                                          <p:spTgt spid="3">
                                            <p:txEl>
                                              <p:pRg st="1" end="1"/>
                                            </p:txEl>
                                          </p:spTgt>
                                        </p:tgtEl>
                                      </p:cBhvr>
                                    </p:animEffect>
                                  </p:childTnLst>
                                </p:cTn>
                              </p:par>
                            </p:childTnLst>
                          </p:cTn>
                        </p:par>
                        <p:par>
                          <p:cTn id="15" fill="hold">
                            <p:stCondLst>
                              <p:cond delay="12000"/>
                            </p:stCondLst>
                            <p:childTnLst>
                              <p:par>
                                <p:cTn id="16" presetID="22" presetClass="entr" presetSubtype="4" fill="hold"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0"/>
                                        <p:tgtEl>
                                          <p:spTgt spid="3">
                                            <p:txEl>
                                              <p:pRg st="2" end="2"/>
                                            </p:txEl>
                                          </p:spTgt>
                                        </p:tgtEl>
                                      </p:cBhvr>
                                    </p:animEffect>
                                  </p:childTnLst>
                                </p:cTn>
                              </p:par>
                            </p:childTnLst>
                          </p:cTn>
                        </p:par>
                        <p:par>
                          <p:cTn id="19" fill="hold">
                            <p:stCondLst>
                              <p:cond delay="17000"/>
                            </p:stCondLst>
                            <p:childTnLst>
                              <p:par>
                                <p:cTn id="20" presetID="2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0"/>
            <a:ext cx="8229600" cy="1143000"/>
          </a:xfrm>
        </p:spPr>
        <p:txBody>
          <a:bodyPr>
            <a:normAutofit fontScale="90000"/>
          </a:bodyPr>
          <a:lstStyle/>
          <a:p>
            <a:r>
              <a:rPr lang="en-US" sz="6700" b="1" dirty="0" smtClean="0">
                <a:ln w="18000">
                  <a:solidFill>
                    <a:srgbClr val="FF0000"/>
                  </a:solidFill>
                  <a:prstDash val="solid"/>
                  <a:miter lim="800000"/>
                </a:ln>
                <a:solidFill>
                  <a:srgbClr val="FFFF00"/>
                </a:solidFill>
                <a:effectLst>
                  <a:glow rad="139700">
                    <a:schemeClr val="accent2">
                      <a:satMod val="175000"/>
                      <a:alpha val="40000"/>
                    </a:schemeClr>
                  </a:glow>
                  <a:outerShdw blurRad="25500" dist="23000" dir="7020000" algn="tl">
                    <a:srgbClr val="000000">
                      <a:alpha val="50000"/>
                    </a:srgbClr>
                  </a:outerShdw>
                </a:effectLst>
              </a:rPr>
              <a:t>Examples of time dilation </a:t>
            </a:r>
            <a:r>
              <a:rPr lang="en-US" b="1" dirty="0" smtClean="0">
                <a:ln w="18000">
                  <a:solidFill>
                    <a:srgbClr val="FF0000"/>
                  </a:solidFill>
                  <a:prstDash val="solid"/>
                  <a:miter lim="800000"/>
                </a:ln>
                <a:solidFill>
                  <a:srgbClr val="FFFF00"/>
                </a:solidFill>
                <a:effectLst>
                  <a:glow rad="139700">
                    <a:schemeClr val="accent2">
                      <a:satMod val="175000"/>
                      <a:alpha val="40000"/>
                    </a:schemeClr>
                  </a:glow>
                  <a:outerShdw blurRad="25500" dist="23000" dir="7020000" algn="tl">
                    <a:srgbClr val="000000">
                      <a:alpha val="50000"/>
                    </a:srgbClr>
                  </a:outerShdw>
                </a:effectLst>
              </a:rPr>
              <a:t/>
            </a:r>
            <a:br>
              <a:rPr lang="en-US" b="1" dirty="0" smtClean="0">
                <a:ln w="18000">
                  <a:solidFill>
                    <a:srgbClr val="FF0000"/>
                  </a:solidFill>
                  <a:prstDash val="solid"/>
                  <a:miter lim="800000"/>
                </a:ln>
                <a:solidFill>
                  <a:srgbClr val="FFFF00"/>
                </a:solidFill>
                <a:effectLst>
                  <a:glow rad="139700">
                    <a:schemeClr val="accent2">
                      <a:satMod val="175000"/>
                      <a:alpha val="40000"/>
                    </a:schemeClr>
                  </a:glow>
                  <a:outerShdw blurRad="25500" dist="23000" dir="7020000" algn="tl">
                    <a:srgbClr val="000000">
                      <a:alpha val="50000"/>
                    </a:srgbClr>
                  </a:outerShdw>
                </a:effectLst>
              </a:rPr>
            </a:br>
            <a:endParaRPr lang="en-US" dirty="0">
              <a:ln w="18000">
                <a:solidFill>
                  <a:srgbClr val="FF0000"/>
                </a:solidFill>
                <a:prstDash val="solid"/>
                <a:miter lim="800000"/>
              </a:ln>
              <a:solidFill>
                <a:srgbClr val="FFFF00"/>
              </a:solidFill>
            </a:endParaRPr>
          </a:p>
        </p:txBody>
      </p:sp>
      <p:sp>
        <p:nvSpPr>
          <p:cNvPr id="3" name="Content Placeholder 2"/>
          <p:cNvSpPr>
            <a:spLocks noGrp="1"/>
          </p:cNvSpPr>
          <p:nvPr>
            <p:ph idx="1"/>
          </p:nvPr>
        </p:nvSpPr>
        <p:spPr>
          <a:xfrm>
            <a:off x="457200" y="2332037"/>
            <a:ext cx="8229600" cy="4144963"/>
          </a:xfrm>
        </p:spPr>
        <p:txBody>
          <a:bodyPr>
            <a:normAutofit/>
          </a:bodyPr>
          <a:lstStyle/>
          <a:p>
            <a:pPr marL="0" indent="0">
              <a:buNone/>
            </a:pPr>
            <a:r>
              <a:rPr lang="en-US" sz="4400" b="1" dirty="0" smtClean="0">
                <a:ln>
                  <a:solidFill>
                    <a:srgbClr val="FF0000"/>
                  </a:solidFill>
                </a:ln>
                <a:solidFill>
                  <a:srgbClr val="FFFF00"/>
                </a:solidFill>
              </a:rPr>
              <a:t>An example of time dilation a spaceship is flying of five light hours for example from earth to the dwarf planet Pluto</a:t>
            </a:r>
            <a:endParaRPr lang="en-US" sz="4400" b="1" dirty="0">
              <a:ln>
                <a:solidFill>
                  <a:srgbClr val="FF0000"/>
                </a:solidFill>
              </a:ln>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0 -9.24855E-7 L 0 -0.90451 " pathEditMode="relative" rAng="0" ptsTypes="AA">
                                      <p:cBhvr>
                                        <p:cTn id="6" dur="2000" fill="hold"/>
                                        <p:tgtEl>
                                          <p:spTgt spid="2"/>
                                        </p:tgtEl>
                                        <p:attrNameLst>
                                          <p:attrName>ppt_x</p:attrName>
                                          <p:attrName>ppt_y</p:attrName>
                                        </p:attrNameLst>
                                      </p:cBhvr>
                                      <p:rCtr x="0" y="-452"/>
                                    </p:animMotion>
                                  </p:childTnLst>
                                </p:cTn>
                              </p:par>
                            </p:childTnLst>
                          </p:cTn>
                        </p:par>
                        <p:par>
                          <p:cTn id="7" fill="hold">
                            <p:stCondLst>
                              <p:cond delay="2000"/>
                            </p:stCondLst>
                            <p:childTnLst>
                              <p:par>
                                <p:cTn id="8" presetID="22" presetClass="entr" presetSubtype="4"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0"/>
            <a:ext cx="8229600" cy="1143000"/>
          </a:xfrm>
        </p:spPr>
        <p:txBody>
          <a:bodyPr/>
          <a:lstStyle/>
          <a:p>
            <a: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Experimentally</a:t>
            </a:r>
            <a:r>
              <a:rPr lang="en-US" sz="5400"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 confirmation</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ln>
                  <a:solidFill>
                    <a:srgbClr val="FF0000"/>
                  </a:solidFill>
                </a:ln>
                <a:solidFill>
                  <a:srgbClr val="FFFF00"/>
                </a:solidFill>
              </a:rPr>
              <a:t>In frame of reference in which the clock is not at rest, the clock runs more slowly, as expressed by the Lorentz factor, this effect called time dilation, has been confirmed in many tests of special relativity such as the </a:t>
            </a:r>
            <a:r>
              <a:rPr lang="en-US" sz="3600" b="1" dirty="0" err="1" smtClean="0">
                <a:ln>
                  <a:solidFill>
                    <a:srgbClr val="FF0000"/>
                  </a:solidFill>
                </a:ln>
                <a:solidFill>
                  <a:srgbClr val="FFFF00"/>
                </a:solidFill>
              </a:rPr>
              <a:t>ives</a:t>
            </a:r>
            <a:r>
              <a:rPr lang="en-US" sz="3600" b="1" dirty="0" smtClean="0">
                <a:ln>
                  <a:solidFill>
                    <a:srgbClr val="FF0000"/>
                  </a:solidFill>
                </a:ln>
                <a:solidFill>
                  <a:srgbClr val="FFFF00"/>
                </a:solidFill>
              </a:rPr>
              <a:t> Stilwell experiment and experimental testing of time dilation  </a:t>
            </a:r>
            <a:endParaRPr lang="en-US" sz="3600" b="1" dirty="0">
              <a:ln>
                <a:solidFill>
                  <a:srgbClr val="FF0000"/>
                </a:solidFill>
              </a:ln>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0 -9.24855E-7 L 0 -0.9822 " pathEditMode="relative" rAng="0" ptsTypes="AA">
                                      <p:cBhvr>
                                        <p:cTn id="6" dur="2000" fill="hold"/>
                                        <p:tgtEl>
                                          <p:spTgt spid="2"/>
                                        </p:tgtEl>
                                        <p:attrNameLst>
                                          <p:attrName>ppt_x</p:attrName>
                                          <p:attrName>ppt_y</p:attrName>
                                        </p:attrNameLst>
                                      </p:cBhvr>
                                      <p:rCtr x="0" y="-491"/>
                                    </p:animMotion>
                                  </p:childTnLst>
                                </p:cTn>
                              </p:par>
                            </p:childTnLst>
                          </p:cTn>
                        </p:par>
                        <p:par>
                          <p:cTn id="7" fill="hold">
                            <p:stCondLst>
                              <p:cond delay="2000"/>
                            </p:stCondLst>
                            <p:childTnLst>
                              <p:par>
                                <p:cTn id="8" presetID="16" presetClass="entr" presetSubtype="26"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Horizontal)">
                                      <p:cBhvr>
                                        <p:cTn id="10" dur="5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0"/>
            <a:ext cx="8229600" cy="944562"/>
          </a:xfrm>
        </p:spPr>
        <p:txBody>
          <a:bodyPr>
            <a:normAutofit fontScale="90000"/>
          </a:bodyPr>
          <a:lstStyle/>
          <a:p>
            <a: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Expression for time dilation </a:t>
            </a:r>
            <a:b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br>
            <a:endParaRPr lang="en-US" b="1" dirty="0"/>
          </a:p>
        </p:txBody>
      </p:sp>
      <p:sp>
        <p:nvSpPr>
          <p:cNvPr id="3" name="Content Placeholder 2"/>
          <p:cNvSpPr>
            <a:spLocks noGrp="1"/>
          </p:cNvSpPr>
          <p:nvPr>
            <p:ph idx="1"/>
          </p:nvPr>
        </p:nvSpPr>
        <p:spPr/>
        <p:txBody>
          <a:bodyPr/>
          <a:lstStyle/>
          <a:p>
            <a:pPr>
              <a:buNone/>
            </a:pPr>
            <a:r>
              <a:rPr lang="en-US" b="1" dirty="0" smtClean="0">
                <a:ln>
                  <a:solidFill>
                    <a:srgbClr val="FF0000"/>
                  </a:solidFill>
                </a:ln>
                <a:solidFill>
                  <a:srgbClr val="FFFF00"/>
                </a:solidFill>
              </a:rPr>
              <a:t>Expression of  time dilation is given by :-</a:t>
            </a:r>
          </a:p>
          <a:p>
            <a:pPr>
              <a:buNone/>
            </a:pPr>
            <a:endParaRPr lang="en-US" dirty="0"/>
          </a:p>
        </p:txBody>
      </p:sp>
      <p:pic>
        <p:nvPicPr>
          <p:cNvPr id="4" name="Picture 3" descr="IMG_20190901_142352_382.JPG"/>
          <p:cNvPicPr>
            <a:picLocks noChangeAspect="1"/>
          </p:cNvPicPr>
          <p:nvPr/>
        </p:nvPicPr>
        <p:blipFill>
          <a:blip r:embed="rId2"/>
          <a:stretch>
            <a:fillRect/>
          </a:stretch>
        </p:blipFill>
        <p:spPr>
          <a:xfrm>
            <a:off x="1219200" y="2667000"/>
            <a:ext cx="6734175" cy="33147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0 -4.45087E-6 L 0 -0.91213 " pathEditMode="relative" rAng="0" ptsTypes="AA">
                                      <p:cBhvr>
                                        <p:cTn id="6" dur="2000" fill="hold"/>
                                        <p:tgtEl>
                                          <p:spTgt spid="2"/>
                                        </p:tgtEl>
                                        <p:attrNameLst>
                                          <p:attrName>ppt_x</p:attrName>
                                          <p:attrName>ppt_y</p:attrName>
                                        </p:attrNameLst>
                                      </p:cBhvr>
                                      <p:rCtr x="0" y="-456"/>
                                    </p:animMotion>
                                  </p:childTnLst>
                                </p:cTn>
                              </p:par>
                            </p:childTnLst>
                          </p:cTn>
                        </p:par>
                        <p:par>
                          <p:cTn id="7" fill="hold">
                            <p:stCondLst>
                              <p:cond delay="2000"/>
                            </p:stCondLst>
                            <p:childTnLst>
                              <p:par>
                                <p:cTn id="8" presetID="38" presetClass="entr" presetSubtype="0" accel="50000" fill="hold" nodeType="afterEffect">
                                  <p:stCondLst>
                                    <p:cond delay="0"/>
                                  </p:stCondLst>
                                  <p:iterate type="lt">
                                    <p:tmPct val="50000"/>
                                  </p:iterate>
                                  <p:childTnLst>
                                    <p:set>
                                      <p:cBhvr>
                                        <p:cTn id="9" dur="1" fill="hold">
                                          <p:stCondLst>
                                            <p:cond delay="0"/>
                                          </p:stCondLst>
                                        </p:cTn>
                                        <p:tgtEl>
                                          <p:spTgt spid="3">
                                            <p:txEl>
                                              <p:pRg st="0" end="0"/>
                                            </p:txEl>
                                          </p:spTgt>
                                        </p:tgtEl>
                                        <p:attrNameLst>
                                          <p:attrName>style.visibility</p:attrName>
                                        </p:attrNameLst>
                                      </p:cBhvr>
                                      <p:to>
                                        <p:strVal val="visible"/>
                                      </p:to>
                                    </p:set>
                                    <p:set>
                                      <p:cBhvr>
                                        <p:cTn id="10" dur="228" fill="hold">
                                          <p:stCondLst>
                                            <p:cond delay="0"/>
                                          </p:stCondLst>
                                        </p:cTn>
                                        <p:tgtEl>
                                          <p:spTgt spid="3">
                                            <p:txEl>
                                              <p:pRg st="0" end="0"/>
                                            </p:txEl>
                                          </p:spTgt>
                                        </p:tgtEl>
                                        <p:attrNameLst>
                                          <p:attrName>style.rotation</p:attrName>
                                        </p:attrNameLst>
                                      </p:cBhvr>
                                      <p:to>
                                        <p:strVal val="-45.0"/>
                                      </p:to>
                                    </p:set>
                                    <p:anim calcmode="lin" valueType="num">
                                      <p:cBhvr>
                                        <p:cTn id="11"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2"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3"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4"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5" fill="hold">
                            <p:stCondLst>
                              <p:cond delay="11000"/>
                            </p:stCondLst>
                            <p:childTnLst>
                              <p:par>
                                <p:cTn id="16" presetID="16" presetClass="entr" presetSubtype="2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Horizontal)">
                                      <p:cBhvr>
                                        <p:cTn id="18"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0"/>
            <a:ext cx="8229600" cy="1143000"/>
          </a:xfrm>
        </p:spPr>
        <p:txBody>
          <a:bodyPr>
            <a:normAutofit fontScale="90000"/>
          </a:bodyPr>
          <a:lstStyle/>
          <a:p>
            <a:r>
              <a:rPr lang="en-US" sz="5300"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Experimentally verification </a:t>
            </a:r>
            <a: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t/>
            </a:r>
            <a:br>
              <a:rPr lang="en-US" b="1" dirty="0" smtClean="0">
                <a:ln w="18000">
                  <a:solidFill>
                    <a:srgbClr val="FF0000"/>
                  </a:solidFill>
                  <a:prstDash val="solid"/>
                  <a:miter lim="800000"/>
                </a:ln>
                <a:solidFill>
                  <a:srgbClr val="00B0F0"/>
                </a:solidFill>
                <a:effectLst>
                  <a:glow rad="139700">
                    <a:schemeClr val="accent2">
                      <a:satMod val="175000"/>
                      <a:alpha val="40000"/>
                    </a:schemeClr>
                  </a:glow>
                  <a:outerShdw blurRad="25500" dist="23000" dir="7020000" algn="tl">
                    <a:srgbClr val="000000">
                      <a:alpha val="50000"/>
                    </a:srgbClr>
                  </a:outerShdw>
                </a:effectLst>
              </a:rPr>
            </a:br>
            <a:endParaRPr lang="en-US" dirty="0"/>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en-US" sz="2800" b="1" dirty="0" smtClean="0">
                <a:ln>
                  <a:solidFill>
                    <a:srgbClr val="FF0000"/>
                  </a:solidFill>
                </a:ln>
                <a:solidFill>
                  <a:srgbClr val="FFFF00"/>
                </a:solidFill>
              </a:rPr>
              <a:t>µ-meson is a temporary basic particle which has  2.2*10</a:t>
            </a:r>
            <a:r>
              <a:rPr lang="en-US" sz="2800" b="1" baseline="30000" dirty="0" smtClean="0">
                <a:ln>
                  <a:solidFill>
                    <a:srgbClr val="FF0000"/>
                  </a:solidFill>
                </a:ln>
                <a:solidFill>
                  <a:srgbClr val="FFFF00"/>
                </a:solidFill>
              </a:rPr>
              <a:t>-6</a:t>
            </a:r>
            <a:r>
              <a:rPr lang="en-US" sz="2800" b="1" dirty="0" smtClean="0">
                <a:ln>
                  <a:solidFill>
                    <a:srgbClr val="FF0000"/>
                  </a:solidFill>
                </a:ln>
                <a:solidFill>
                  <a:srgbClr val="FFFF00"/>
                </a:solidFill>
              </a:rPr>
              <a:t> second average age at rest since speed of µ-meson will be less then speed of light c, so probable distance covered by it will be 2.2*10</a:t>
            </a:r>
            <a:r>
              <a:rPr lang="en-US" sz="2800" b="1" baseline="30000" dirty="0" smtClean="0">
                <a:ln>
                  <a:solidFill>
                    <a:srgbClr val="FF0000"/>
                  </a:solidFill>
                </a:ln>
                <a:solidFill>
                  <a:srgbClr val="FFFF00"/>
                </a:solidFill>
              </a:rPr>
              <a:t>-6</a:t>
            </a:r>
            <a:r>
              <a:rPr lang="en-US" sz="2800" b="1" dirty="0" smtClean="0">
                <a:ln>
                  <a:solidFill>
                    <a:srgbClr val="FF0000"/>
                  </a:solidFill>
                </a:ln>
                <a:solidFill>
                  <a:srgbClr val="FFFF00"/>
                </a:solidFill>
              </a:rPr>
              <a:t> *3*10</a:t>
            </a:r>
            <a:r>
              <a:rPr lang="en-US" sz="2800" b="1" baseline="30000" dirty="0" smtClean="0">
                <a:ln>
                  <a:solidFill>
                    <a:srgbClr val="FF0000"/>
                  </a:solidFill>
                </a:ln>
                <a:solidFill>
                  <a:srgbClr val="FFFF00"/>
                </a:solidFill>
              </a:rPr>
              <a:t>8</a:t>
            </a:r>
            <a:r>
              <a:rPr lang="en-US" sz="2800" b="1" dirty="0" smtClean="0">
                <a:ln>
                  <a:solidFill>
                    <a:srgbClr val="FF0000"/>
                  </a:solidFill>
                </a:ln>
                <a:solidFill>
                  <a:srgbClr val="FFFF00"/>
                </a:solidFill>
              </a:rPr>
              <a:t>= 0.66 KM. namely generated meson in the upper part of the atmosphere shouldn’t arrive on earth surface as the distance of the atmosphere from the earth plane is about 10 km. but it is found by experiment at high speed of µ-meson:-</a:t>
            </a:r>
          </a:p>
          <a:p>
            <a:pPr marL="0" indent="0">
              <a:buNone/>
            </a:pPr>
            <a:r>
              <a:rPr lang="en-US" sz="2800" b="1" dirty="0" smtClean="0">
                <a:ln>
                  <a:solidFill>
                    <a:srgbClr val="FF0000"/>
                  </a:solidFill>
                </a:ln>
                <a:solidFill>
                  <a:srgbClr val="FFFF00"/>
                </a:solidFill>
              </a:rPr>
              <a:t>V=0.999c   then median speed of µ-meson</a:t>
            </a:r>
          </a:p>
          <a:p>
            <a:pPr marL="0" indent="0">
              <a:buNone/>
            </a:pPr>
            <a:r>
              <a:rPr lang="en-US" sz="2800" b="1" dirty="0" smtClean="0">
                <a:ln>
                  <a:solidFill>
                    <a:srgbClr val="FF0000"/>
                  </a:solidFill>
                </a:ln>
                <a:solidFill>
                  <a:srgbClr val="FFFF00"/>
                </a:solidFill>
              </a:rPr>
              <a:t> </a:t>
            </a:r>
          </a:p>
          <a:p>
            <a:pPr marL="0" indent="0">
              <a:buNone/>
            </a:pPr>
            <a:r>
              <a:rPr lang="en-US" sz="2800" b="1" dirty="0" smtClean="0"/>
              <a:t> </a:t>
            </a:r>
          </a:p>
          <a:p>
            <a:pPr marL="0" indent="0">
              <a:buNone/>
            </a:pPr>
            <a:r>
              <a:rPr lang="en-US" sz="2800" b="1" dirty="0" smtClean="0"/>
              <a:t> </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3.33333E-6 -9.24855E-7 L 3.33333E-6 -0.9822 " pathEditMode="relative" rAng="0" ptsTypes="AA">
                                      <p:cBhvr>
                                        <p:cTn id="6" dur="2000" fill="hold"/>
                                        <p:tgtEl>
                                          <p:spTgt spid="2"/>
                                        </p:tgtEl>
                                        <p:attrNameLst>
                                          <p:attrName>ppt_x</p:attrName>
                                          <p:attrName>ppt_y</p:attrName>
                                        </p:attrNameLst>
                                      </p:cBhvr>
                                      <p:rCtr x="0" y="-491"/>
                                    </p:animMotion>
                                  </p:childTnLst>
                                </p:cTn>
                              </p:par>
                            </p:childTnLst>
                          </p:cTn>
                        </p:par>
                        <p:par>
                          <p:cTn id="7" fill="hold">
                            <p:stCondLst>
                              <p:cond delay="2000"/>
                            </p:stCondLst>
                            <p:childTnLst>
                              <p:par>
                                <p:cTn id="8" presetID="16" presetClass="entr" presetSubtype="26"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Horizontal)">
                                      <p:cBhvr>
                                        <p:cTn id="10" dur="5000"/>
                                        <p:tgtEl>
                                          <p:spTgt spid="3">
                                            <p:txEl>
                                              <p:pRg st="0" end="0"/>
                                            </p:txEl>
                                          </p:spTgt>
                                        </p:tgtEl>
                                      </p:cBhvr>
                                    </p:animEffect>
                                  </p:childTnLst>
                                </p:cTn>
                              </p:par>
                              <p:par>
                                <p:cTn id="11" presetID="16" presetClass="entr" presetSubtype="2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Horizontal)">
                                      <p:cBhvr>
                                        <p:cTn id="13" dur="5000"/>
                                        <p:tgtEl>
                                          <p:spTgt spid="3">
                                            <p:txEl>
                                              <p:pRg st="1" end="1"/>
                                            </p:txEl>
                                          </p:spTgt>
                                        </p:tgtEl>
                                      </p:cBhvr>
                                    </p:animEffect>
                                  </p:childTnLst>
                                </p:cTn>
                              </p:par>
                              <p:par>
                                <p:cTn id="14" presetID="16" presetClass="entr" presetSubtype="2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Horizontal)">
                                      <p:cBhvr>
                                        <p:cTn id="16" dur="5000"/>
                                        <p:tgtEl>
                                          <p:spTgt spid="3">
                                            <p:txEl>
                                              <p:pRg st="2" end="2"/>
                                            </p:txEl>
                                          </p:spTgt>
                                        </p:tgtEl>
                                      </p:cBhvr>
                                    </p:animEffect>
                                  </p:childTnLst>
                                </p:cTn>
                              </p:par>
                              <p:par>
                                <p:cTn id="17" presetID="16" presetClass="entr" presetSubtype="2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Horizontal)">
                                      <p:cBhvr>
                                        <p:cTn id="19" dur="5000"/>
                                        <p:tgtEl>
                                          <p:spTgt spid="3">
                                            <p:txEl>
                                              <p:pRg st="3" end="3"/>
                                            </p:txEl>
                                          </p:spTgt>
                                        </p:tgtEl>
                                      </p:cBhvr>
                                    </p:animEffect>
                                  </p:childTnLst>
                                </p:cTn>
                              </p:par>
                              <p:par>
                                <p:cTn id="20" presetID="16" presetClass="entr" presetSubtype="2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Horizontal)">
                                      <p:cBhvr>
                                        <p:cTn id="22" dur="5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0"/>
            <a:ext cx="8229600" cy="1143000"/>
          </a:xfrm>
        </p:spPr>
        <p:txBody>
          <a:bodyPr>
            <a:normAutofit fontScale="90000"/>
          </a:bodyPr>
          <a:lstStyle/>
          <a:p>
            <a:r>
              <a:rPr lang="en-US" b="1" dirty="0" smtClean="0">
                <a:ln>
                  <a:solidFill>
                    <a:srgbClr val="FF0000"/>
                  </a:solidFill>
                </a:ln>
                <a:solidFill>
                  <a:srgbClr val="FFFF00"/>
                </a:solidFill>
              </a:rPr>
              <a:t>By using formula of time dilation </a:t>
            </a:r>
            <a:r>
              <a:rPr lang="en-US" dirty="0" smtClean="0"/>
              <a:t/>
            </a:r>
            <a:br>
              <a:rPr lang="en-US" dirty="0" smtClean="0"/>
            </a:br>
            <a:endParaRPr lang="en-US" dirty="0"/>
          </a:p>
        </p:txBody>
      </p:sp>
      <p:sp>
        <p:nvSpPr>
          <p:cNvPr id="5" name="Content Placeholder 4"/>
          <p:cNvSpPr>
            <a:spLocks noGrp="1"/>
          </p:cNvSpPr>
          <p:nvPr>
            <p:ph idx="1"/>
          </p:nvPr>
        </p:nvSpPr>
        <p:spPr/>
        <p:txBody>
          <a:bodyPr>
            <a:normAutofit lnSpcReduction="10000"/>
          </a:bodyPr>
          <a:lstStyle/>
          <a:p>
            <a:pPr>
              <a:buNone/>
            </a:pPr>
            <a:endParaRPr lang="en-US" dirty="0" smtClean="0"/>
          </a:p>
          <a:p>
            <a:pPr>
              <a:buNone/>
            </a:pPr>
            <a:endParaRPr lang="en-US" dirty="0" smtClean="0"/>
          </a:p>
          <a:p>
            <a:pPr>
              <a:buNone/>
            </a:pPr>
            <a:endParaRPr lang="en-US" dirty="0" smtClean="0"/>
          </a:p>
          <a:p>
            <a:pPr>
              <a:buNone/>
            </a:pPr>
            <a:r>
              <a:rPr lang="en-US" b="1" dirty="0" smtClean="0"/>
              <a:t>					</a:t>
            </a:r>
            <a:r>
              <a:rPr lang="en-US" b="1" dirty="0" smtClean="0">
                <a:ln>
                  <a:solidFill>
                    <a:srgbClr val="FF0000"/>
                  </a:solidFill>
                </a:ln>
                <a:solidFill>
                  <a:srgbClr val="FFFF00"/>
                </a:solidFill>
              </a:rPr>
              <a:t> =</a:t>
            </a:r>
          </a:p>
          <a:p>
            <a:pPr>
              <a:buNone/>
            </a:pPr>
            <a:endParaRPr lang="en-US" b="1" dirty="0" smtClean="0">
              <a:ln>
                <a:solidFill>
                  <a:srgbClr val="FF0000"/>
                </a:solidFill>
              </a:ln>
              <a:solidFill>
                <a:srgbClr val="FFFF00"/>
              </a:solidFill>
            </a:endParaRPr>
          </a:p>
          <a:p>
            <a:pPr>
              <a:buNone/>
            </a:pPr>
            <a:r>
              <a:rPr lang="en-US" b="1" dirty="0" smtClean="0">
                <a:ln>
                  <a:solidFill>
                    <a:srgbClr val="FF0000"/>
                  </a:solidFill>
                </a:ln>
                <a:solidFill>
                  <a:srgbClr val="FFFF00"/>
                </a:solidFill>
              </a:rPr>
              <a:t>					 = 6.6*10</a:t>
            </a:r>
            <a:r>
              <a:rPr lang="en-US" b="1" baseline="30000" dirty="0" smtClean="0">
                <a:ln>
                  <a:solidFill>
                    <a:srgbClr val="FF0000"/>
                  </a:solidFill>
                </a:ln>
                <a:solidFill>
                  <a:srgbClr val="FFFF00"/>
                </a:solidFill>
              </a:rPr>
              <a:t>-5 </a:t>
            </a:r>
            <a:r>
              <a:rPr lang="en-US" b="1" dirty="0" smtClean="0">
                <a:ln>
                  <a:solidFill>
                    <a:srgbClr val="FF0000"/>
                  </a:solidFill>
                </a:ln>
                <a:solidFill>
                  <a:srgbClr val="FFFF00"/>
                </a:solidFill>
              </a:rPr>
              <a:t>second </a:t>
            </a:r>
          </a:p>
          <a:p>
            <a:pPr>
              <a:buNone/>
            </a:pPr>
            <a:r>
              <a:rPr lang="en-US" b="1" dirty="0" smtClean="0">
                <a:ln>
                  <a:solidFill>
                    <a:srgbClr val="FF0000"/>
                  </a:solidFill>
                </a:ln>
                <a:solidFill>
                  <a:srgbClr val="FFFF00"/>
                </a:solidFill>
              </a:rPr>
              <a:t>Distance covered by it  = 6.6*10</a:t>
            </a:r>
            <a:r>
              <a:rPr lang="en-US" b="1" baseline="30000" dirty="0" smtClean="0">
                <a:ln>
                  <a:solidFill>
                    <a:srgbClr val="FF0000"/>
                  </a:solidFill>
                </a:ln>
                <a:solidFill>
                  <a:srgbClr val="FFFF00"/>
                </a:solidFill>
              </a:rPr>
              <a:t>-5 </a:t>
            </a:r>
            <a:r>
              <a:rPr lang="en-US" b="1" dirty="0" smtClean="0">
                <a:ln>
                  <a:solidFill>
                    <a:srgbClr val="FF0000"/>
                  </a:solidFill>
                </a:ln>
                <a:solidFill>
                  <a:srgbClr val="FFFF00"/>
                </a:solidFill>
              </a:rPr>
              <a:t>*0.999c</a:t>
            </a:r>
          </a:p>
          <a:p>
            <a:pPr>
              <a:buNone/>
            </a:pPr>
            <a:r>
              <a:rPr lang="en-US" b="1" dirty="0" smtClean="0">
                <a:ln>
                  <a:solidFill>
                    <a:srgbClr val="FF0000"/>
                  </a:solidFill>
                </a:ln>
                <a:solidFill>
                  <a:srgbClr val="FFFF00"/>
                </a:solidFill>
              </a:rPr>
              <a:t>					 = 20 km</a:t>
            </a:r>
          </a:p>
          <a:p>
            <a:pPr>
              <a:buNone/>
            </a:pPr>
            <a:endParaRPr lang="en-US" b="1" dirty="0">
              <a:ln>
                <a:solidFill>
                  <a:srgbClr val="FF0000"/>
                </a:solidFill>
              </a:ln>
              <a:solidFill>
                <a:srgbClr val="FFFF00"/>
              </a:solidFill>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648200" y="-895350"/>
            <a:ext cx="2219325" cy="895350"/>
          </a:xfrm>
          <a:prstGeom prst="rect">
            <a:avLst/>
          </a:prstGeom>
          <a:noFill/>
        </p:spPr>
      </p:pic>
      <p:pic>
        <p:nvPicPr>
          <p:cNvPr id="14" name="Picture 13" descr="IMG_20190902_162443_107.JPG"/>
          <p:cNvPicPr>
            <a:picLocks noChangeAspect="1"/>
          </p:cNvPicPr>
          <p:nvPr/>
        </p:nvPicPr>
        <p:blipFill>
          <a:blip r:embed="rId3"/>
          <a:stretch>
            <a:fillRect/>
          </a:stretch>
        </p:blipFill>
        <p:spPr>
          <a:xfrm>
            <a:off x="-3481388" y="1600200"/>
            <a:ext cx="3481388" cy="1066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afterEffect">
                                  <p:stCondLst>
                                    <p:cond delay="0"/>
                                  </p:stCondLst>
                                  <p:childTnLst>
                                    <p:animMotion origin="layout" path="M 0 -3.33333E-6 L 0 -0.91666 " pathEditMode="relative" rAng="0" ptsTypes="AA">
                                      <p:cBhvr>
                                        <p:cTn id="6" dur="2000" fill="hold"/>
                                        <p:tgtEl>
                                          <p:spTgt spid="2"/>
                                        </p:tgtEl>
                                        <p:attrNameLst>
                                          <p:attrName>ppt_x</p:attrName>
                                          <p:attrName>ppt_y</p:attrName>
                                        </p:attrNameLst>
                                      </p:cBhvr>
                                      <p:rCtr x="0" y="-458"/>
                                    </p:animMotion>
                                  </p:childTnLst>
                                </p:cTn>
                              </p:par>
                            </p:childTnLst>
                          </p:cTn>
                        </p:par>
                        <p:par>
                          <p:cTn id="7" fill="hold">
                            <p:stCondLst>
                              <p:cond delay="2000"/>
                            </p:stCondLst>
                            <p:childTnLst>
                              <p:par>
                                <p:cTn id="8" presetID="63" presetClass="path" presetSubtype="0" accel="50000" decel="50000" fill="hold" nodeType="afterEffect">
                                  <p:stCondLst>
                                    <p:cond delay="0"/>
                                  </p:stCondLst>
                                  <p:childTnLst>
                                    <p:animMotion origin="layout" path="M -2.22222E-6 -1.11111E-6 L 0.82361 -1.11111E-6 " pathEditMode="relative" rAng="0" ptsTypes="AA">
                                      <p:cBhvr>
                                        <p:cTn id="9" dur="2000" fill="hold"/>
                                        <p:tgtEl>
                                          <p:spTgt spid="14"/>
                                        </p:tgtEl>
                                        <p:attrNameLst>
                                          <p:attrName>ppt_x</p:attrName>
                                          <p:attrName>ppt_y</p:attrName>
                                        </p:attrNameLst>
                                      </p:cBhvr>
                                      <p:rCtr x="412" y="0"/>
                                    </p:animMotion>
                                  </p:childTnLst>
                                </p:cTn>
                              </p:par>
                            </p:childTnLst>
                          </p:cTn>
                        </p:par>
                        <p:par>
                          <p:cTn id="10" fill="hold">
                            <p:stCondLst>
                              <p:cond delay="4000"/>
                            </p:stCondLst>
                            <p:childTnLst>
                              <p:par>
                                <p:cTn id="11" presetID="42" presetClass="path" presetSubtype="0" accel="50000" decel="50000" fill="hold" nodeType="afterEffect">
                                  <p:stCondLst>
                                    <p:cond delay="0"/>
                                  </p:stCondLst>
                                  <p:childTnLst>
                                    <p:animMotion origin="layout" path="M 2.5E-6 -2.22222E-6 L -0.00469 0.57639 " pathEditMode="relative" rAng="0" ptsTypes="AA">
                                      <p:cBhvr>
                                        <p:cTn id="12" dur="2000" fill="hold"/>
                                        <p:tgtEl>
                                          <p:spTgt spid="1031"/>
                                        </p:tgtEl>
                                        <p:attrNameLst>
                                          <p:attrName>ppt_x</p:attrName>
                                          <p:attrName>ppt_y</p:attrName>
                                        </p:attrNameLst>
                                      </p:cBhvr>
                                      <p:rCtr x="-2" y="288"/>
                                    </p:animMotion>
                                  </p:childTnLst>
                                </p:cTn>
                              </p:par>
                            </p:childTnLst>
                          </p:cTn>
                        </p:par>
                        <p:par>
                          <p:cTn id="13" fill="hold">
                            <p:stCondLst>
                              <p:cond delay="6000"/>
                            </p:stCondLst>
                            <p:childTnLst>
                              <p:par>
                                <p:cTn id="14" presetID="38" presetClass="entr" presetSubtype="0" accel="50000" fill="hold" nodeType="afterEffect">
                                  <p:stCondLst>
                                    <p:cond delay="0"/>
                                  </p:stCondLst>
                                  <p:iterate type="lt">
                                    <p:tmPct val="50000"/>
                                  </p:iterate>
                                  <p:childTnLst>
                                    <p:set>
                                      <p:cBhvr>
                                        <p:cTn id="15" dur="1" fill="hold">
                                          <p:stCondLst>
                                            <p:cond delay="0"/>
                                          </p:stCondLst>
                                        </p:cTn>
                                        <p:tgtEl>
                                          <p:spTgt spid="5">
                                            <p:txEl>
                                              <p:pRg st="3" end="3"/>
                                            </p:txEl>
                                          </p:spTgt>
                                        </p:tgtEl>
                                        <p:attrNameLst>
                                          <p:attrName>style.visibility</p:attrName>
                                        </p:attrNameLst>
                                      </p:cBhvr>
                                      <p:to>
                                        <p:strVal val="visible"/>
                                      </p:to>
                                    </p:set>
                                    <p:set>
                                      <p:cBhvr>
                                        <p:cTn id="16" dur="228" fill="hold">
                                          <p:stCondLst>
                                            <p:cond delay="0"/>
                                          </p:stCondLst>
                                        </p:cTn>
                                        <p:tgtEl>
                                          <p:spTgt spid="5">
                                            <p:txEl>
                                              <p:pRg st="3" end="3"/>
                                            </p:txEl>
                                          </p:spTgt>
                                        </p:tgtEl>
                                        <p:attrNameLst>
                                          <p:attrName>style.rotation</p:attrName>
                                        </p:attrNameLst>
                                      </p:cBhvr>
                                      <p:to>
                                        <p:strVal val="-45.0"/>
                                      </p:to>
                                    </p:set>
                                    <p:anim calcmode="lin" valueType="num">
                                      <p:cBhvr>
                                        <p:cTn id="17" dur="228" fill="hold">
                                          <p:stCondLst>
                                            <p:cond delay="228"/>
                                          </p:stCondLst>
                                        </p:cTn>
                                        <p:tgtEl>
                                          <p:spTgt spid="5">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228" fill="hold">
                                          <p:stCondLst>
                                            <p:cond delay="0"/>
                                          </p:stCondLst>
                                        </p:cTn>
                                        <p:tgtEl>
                                          <p:spTgt spid="5">
                                            <p:txEl>
                                              <p:pRg st="3" end="3"/>
                                            </p:txEl>
                                          </p:spTgt>
                                        </p:tgtEl>
                                        <p:attrNameLst>
                                          <p:attrName>ppt_y</p:attrName>
                                        </p:attrNameLst>
                                      </p:cBhvr>
                                      <p:tavLst>
                                        <p:tav tm="0">
                                          <p:val>
                                            <p:strVal val="#ppt_y-1"/>
                                          </p:val>
                                        </p:tav>
                                        <p:tav tm="100000">
                                          <p:val>
                                            <p:strVal val="#ppt_y-(0.354*#ppt_w-0.172*#ppt_h)"/>
                                          </p:val>
                                        </p:tav>
                                      </p:tavLst>
                                    </p:anim>
                                    <p:anim calcmode="lin" valueType="num">
                                      <p:cBhvr>
                                        <p:cTn id="19" dur="78" decel="50000" autoRev="1" fill="hold">
                                          <p:stCondLst>
                                            <p:cond delay="228"/>
                                          </p:stCondLst>
                                        </p:cTn>
                                        <p:tgtEl>
                                          <p:spTgt spid="5">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68" fill="hold">
                                          <p:stCondLst>
                                            <p:cond delay="432"/>
                                          </p:stCondLst>
                                        </p:cTn>
                                        <p:tgtEl>
                                          <p:spTgt spid="5">
                                            <p:txEl>
                                              <p:pRg st="3" end="3"/>
                                            </p:txEl>
                                          </p:spTgt>
                                        </p:tgtEl>
                                        <p:attrNameLst>
                                          <p:attrName>ppt_y</p:attrName>
                                        </p:attrNameLst>
                                      </p:cBhvr>
                                      <p:tavLst>
                                        <p:tav tm="0">
                                          <p:val>
                                            <p:strVal val="#ppt_y-(0.354*#ppt_w-0.172*#ppt_h)"/>
                                          </p:val>
                                        </p:tav>
                                        <p:tav tm="100000">
                                          <p:val>
                                            <p:strVal val="#ppt_y"/>
                                          </p:val>
                                        </p:tav>
                                      </p:tavLst>
                                    </p:anim>
                                  </p:childTnLst>
                                </p:cTn>
                              </p:par>
                            </p:childTnLst>
                          </p:cTn>
                        </p:par>
                        <p:par>
                          <p:cTn id="21" fill="hold">
                            <p:stCondLst>
                              <p:cond delay="6500"/>
                            </p:stCondLst>
                            <p:childTnLst>
                              <p:par>
                                <p:cTn id="22" presetID="38" presetClass="entr" presetSubtype="0" accel="50000" fill="hold" nodeType="afterEffect">
                                  <p:stCondLst>
                                    <p:cond delay="0"/>
                                  </p:stCondLst>
                                  <p:iterate type="lt">
                                    <p:tmPct val="50000"/>
                                  </p:iterate>
                                  <p:childTnLst>
                                    <p:set>
                                      <p:cBhvr>
                                        <p:cTn id="23" dur="1" fill="hold">
                                          <p:stCondLst>
                                            <p:cond delay="0"/>
                                          </p:stCondLst>
                                        </p:cTn>
                                        <p:tgtEl>
                                          <p:spTgt spid="5">
                                            <p:txEl>
                                              <p:pRg st="5" end="5"/>
                                            </p:txEl>
                                          </p:spTgt>
                                        </p:tgtEl>
                                        <p:attrNameLst>
                                          <p:attrName>style.visibility</p:attrName>
                                        </p:attrNameLst>
                                      </p:cBhvr>
                                      <p:to>
                                        <p:strVal val="visible"/>
                                      </p:to>
                                    </p:set>
                                    <p:set>
                                      <p:cBhvr>
                                        <p:cTn id="24" dur="228" fill="hold">
                                          <p:stCondLst>
                                            <p:cond delay="0"/>
                                          </p:stCondLst>
                                        </p:cTn>
                                        <p:tgtEl>
                                          <p:spTgt spid="5">
                                            <p:txEl>
                                              <p:pRg st="5" end="5"/>
                                            </p:txEl>
                                          </p:spTgt>
                                        </p:tgtEl>
                                        <p:attrNameLst>
                                          <p:attrName>style.rotation</p:attrName>
                                        </p:attrNameLst>
                                      </p:cBhvr>
                                      <p:to>
                                        <p:strVal val="-45.0"/>
                                      </p:to>
                                    </p:set>
                                    <p:anim calcmode="lin" valueType="num">
                                      <p:cBhvr>
                                        <p:cTn id="25" dur="228" fill="hold">
                                          <p:stCondLst>
                                            <p:cond delay="228"/>
                                          </p:stCondLst>
                                        </p:cTn>
                                        <p:tgtEl>
                                          <p:spTgt spid="5">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26" dur="228" fill="hold">
                                          <p:stCondLst>
                                            <p:cond delay="0"/>
                                          </p:stCondLst>
                                        </p:cTn>
                                        <p:tgtEl>
                                          <p:spTgt spid="5">
                                            <p:txEl>
                                              <p:pRg st="5" end="5"/>
                                            </p:txEl>
                                          </p:spTgt>
                                        </p:tgtEl>
                                        <p:attrNameLst>
                                          <p:attrName>ppt_y</p:attrName>
                                        </p:attrNameLst>
                                      </p:cBhvr>
                                      <p:tavLst>
                                        <p:tav tm="0">
                                          <p:val>
                                            <p:strVal val="#ppt_y-1"/>
                                          </p:val>
                                        </p:tav>
                                        <p:tav tm="100000">
                                          <p:val>
                                            <p:strVal val="#ppt_y-(0.354*#ppt_w-0.172*#ppt_h)"/>
                                          </p:val>
                                        </p:tav>
                                      </p:tavLst>
                                    </p:anim>
                                    <p:anim calcmode="lin" valueType="num">
                                      <p:cBhvr>
                                        <p:cTn id="27" dur="78" decel="50000" autoRev="1" fill="hold">
                                          <p:stCondLst>
                                            <p:cond delay="228"/>
                                          </p:stCondLst>
                                        </p:cTn>
                                        <p:tgtEl>
                                          <p:spTgt spid="5">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28" dur="68" fill="hold">
                                          <p:stCondLst>
                                            <p:cond delay="432"/>
                                          </p:stCondLst>
                                        </p:cTn>
                                        <p:tgtEl>
                                          <p:spTgt spid="5">
                                            <p:txEl>
                                              <p:pRg st="5" end="5"/>
                                            </p:txEl>
                                          </p:spTgt>
                                        </p:tgtEl>
                                        <p:attrNameLst>
                                          <p:attrName>ppt_y</p:attrName>
                                        </p:attrNameLst>
                                      </p:cBhvr>
                                      <p:tavLst>
                                        <p:tav tm="0">
                                          <p:val>
                                            <p:strVal val="#ppt_y-(0.354*#ppt_w-0.172*#ppt_h)"/>
                                          </p:val>
                                        </p:tav>
                                        <p:tav tm="100000">
                                          <p:val>
                                            <p:strVal val="#ppt_y"/>
                                          </p:val>
                                        </p:tav>
                                      </p:tavLst>
                                    </p:anim>
                                  </p:childTnLst>
                                </p:cTn>
                              </p:par>
                            </p:childTnLst>
                          </p:cTn>
                        </p:par>
                        <p:par>
                          <p:cTn id="29" fill="hold">
                            <p:stCondLst>
                              <p:cond delay="10500"/>
                            </p:stCondLst>
                            <p:childTnLst>
                              <p:par>
                                <p:cTn id="30" presetID="38" presetClass="entr" presetSubtype="0" accel="50000" fill="hold" nodeType="afterEffect">
                                  <p:stCondLst>
                                    <p:cond delay="0"/>
                                  </p:stCondLst>
                                  <p:iterate type="lt">
                                    <p:tmPct val="50000"/>
                                  </p:iterate>
                                  <p:childTnLst>
                                    <p:set>
                                      <p:cBhvr>
                                        <p:cTn id="31" dur="1" fill="hold">
                                          <p:stCondLst>
                                            <p:cond delay="0"/>
                                          </p:stCondLst>
                                        </p:cTn>
                                        <p:tgtEl>
                                          <p:spTgt spid="5">
                                            <p:txEl>
                                              <p:pRg st="6" end="6"/>
                                            </p:txEl>
                                          </p:spTgt>
                                        </p:tgtEl>
                                        <p:attrNameLst>
                                          <p:attrName>style.visibility</p:attrName>
                                        </p:attrNameLst>
                                      </p:cBhvr>
                                      <p:to>
                                        <p:strVal val="visible"/>
                                      </p:to>
                                    </p:set>
                                    <p:set>
                                      <p:cBhvr>
                                        <p:cTn id="32" dur="228" fill="hold">
                                          <p:stCondLst>
                                            <p:cond delay="0"/>
                                          </p:stCondLst>
                                        </p:cTn>
                                        <p:tgtEl>
                                          <p:spTgt spid="5">
                                            <p:txEl>
                                              <p:pRg st="6" end="6"/>
                                            </p:txEl>
                                          </p:spTgt>
                                        </p:tgtEl>
                                        <p:attrNameLst>
                                          <p:attrName>style.rotation</p:attrName>
                                        </p:attrNameLst>
                                      </p:cBhvr>
                                      <p:to>
                                        <p:strVal val="-45.0"/>
                                      </p:to>
                                    </p:set>
                                    <p:anim calcmode="lin" valueType="num">
                                      <p:cBhvr>
                                        <p:cTn id="33" dur="228" fill="hold">
                                          <p:stCondLst>
                                            <p:cond delay="228"/>
                                          </p:stCondLst>
                                        </p:cTn>
                                        <p:tgtEl>
                                          <p:spTgt spid="5">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34" dur="228" fill="hold">
                                          <p:stCondLst>
                                            <p:cond delay="0"/>
                                          </p:stCondLst>
                                        </p:cTn>
                                        <p:tgtEl>
                                          <p:spTgt spid="5">
                                            <p:txEl>
                                              <p:pRg st="6" end="6"/>
                                            </p:txEl>
                                          </p:spTgt>
                                        </p:tgtEl>
                                        <p:attrNameLst>
                                          <p:attrName>ppt_y</p:attrName>
                                        </p:attrNameLst>
                                      </p:cBhvr>
                                      <p:tavLst>
                                        <p:tav tm="0">
                                          <p:val>
                                            <p:strVal val="#ppt_y-1"/>
                                          </p:val>
                                        </p:tav>
                                        <p:tav tm="100000">
                                          <p:val>
                                            <p:strVal val="#ppt_y-(0.354*#ppt_w-0.172*#ppt_h)"/>
                                          </p:val>
                                        </p:tav>
                                      </p:tavLst>
                                    </p:anim>
                                    <p:anim calcmode="lin" valueType="num">
                                      <p:cBhvr>
                                        <p:cTn id="35" dur="78" decel="50000" autoRev="1" fill="hold">
                                          <p:stCondLst>
                                            <p:cond delay="228"/>
                                          </p:stCondLst>
                                        </p:cTn>
                                        <p:tgtEl>
                                          <p:spTgt spid="5">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36" dur="68" fill="hold">
                                          <p:stCondLst>
                                            <p:cond delay="432"/>
                                          </p:stCondLst>
                                        </p:cTn>
                                        <p:tgtEl>
                                          <p:spTgt spid="5">
                                            <p:txEl>
                                              <p:pRg st="6" end="6"/>
                                            </p:txEl>
                                          </p:spTgt>
                                        </p:tgtEl>
                                        <p:attrNameLst>
                                          <p:attrName>ppt_y</p:attrName>
                                        </p:attrNameLst>
                                      </p:cBhvr>
                                      <p:tavLst>
                                        <p:tav tm="0">
                                          <p:val>
                                            <p:strVal val="#ppt_y-(0.354*#ppt_w-0.172*#ppt_h)"/>
                                          </p:val>
                                        </p:tav>
                                        <p:tav tm="100000">
                                          <p:val>
                                            <p:strVal val="#ppt_y"/>
                                          </p:val>
                                        </p:tav>
                                      </p:tavLst>
                                    </p:anim>
                                  </p:childTnLst>
                                </p:cTn>
                              </p:par>
                            </p:childTnLst>
                          </p:cTn>
                        </p:par>
                        <p:par>
                          <p:cTn id="37" fill="hold">
                            <p:stCondLst>
                              <p:cond delay="19500"/>
                            </p:stCondLst>
                            <p:childTnLst>
                              <p:par>
                                <p:cTn id="38" presetID="38" presetClass="entr" presetSubtype="0" accel="50000" fill="hold" nodeType="afterEffect">
                                  <p:stCondLst>
                                    <p:cond delay="0"/>
                                  </p:stCondLst>
                                  <p:iterate type="lt">
                                    <p:tmPct val="50000"/>
                                  </p:iterate>
                                  <p:childTnLst>
                                    <p:set>
                                      <p:cBhvr>
                                        <p:cTn id="39" dur="1" fill="hold">
                                          <p:stCondLst>
                                            <p:cond delay="0"/>
                                          </p:stCondLst>
                                        </p:cTn>
                                        <p:tgtEl>
                                          <p:spTgt spid="5">
                                            <p:txEl>
                                              <p:pRg st="7" end="7"/>
                                            </p:txEl>
                                          </p:spTgt>
                                        </p:tgtEl>
                                        <p:attrNameLst>
                                          <p:attrName>style.visibility</p:attrName>
                                        </p:attrNameLst>
                                      </p:cBhvr>
                                      <p:to>
                                        <p:strVal val="visible"/>
                                      </p:to>
                                    </p:set>
                                    <p:set>
                                      <p:cBhvr>
                                        <p:cTn id="40" dur="228" fill="hold">
                                          <p:stCondLst>
                                            <p:cond delay="0"/>
                                          </p:stCondLst>
                                        </p:cTn>
                                        <p:tgtEl>
                                          <p:spTgt spid="5">
                                            <p:txEl>
                                              <p:pRg st="7" end="7"/>
                                            </p:txEl>
                                          </p:spTgt>
                                        </p:tgtEl>
                                        <p:attrNameLst>
                                          <p:attrName>style.rotation</p:attrName>
                                        </p:attrNameLst>
                                      </p:cBhvr>
                                      <p:to>
                                        <p:strVal val="-45.0"/>
                                      </p:to>
                                    </p:set>
                                    <p:anim calcmode="lin" valueType="num">
                                      <p:cBhvr>
                                        <p:cTn id="41" dur="228" fill="hold">
                                          <p:stCondLst>
                                            <p:cond delay="228"/>
                                          </p:stCondLst>
                                        </p:cTn>
                                        <p:tgtEl>
                                          <p:spTgt spid="5">
                                            <p:txEl>
                                              <p:pRg st="7" end="7"/>
                                            </p:txEl>
                                          </p:spTgt>
                                        </p:tgtEl>
                                        <p:attrNameLst>
                                          <p:attrName>style.rotation</p:attrName>
                                        </p:attrNameLst>
                                      </p:cBhvr>
                                      <p:tavLst>
                                        <p:tav tm="0">
                                          <p:val>
                                            <p:fltVal val="-45"/>
                                          </p:val>
                                        </p:tav>
                                        <p:tav tm="69900">
                                          <p:val>
                                            <p:fltVal val="45"/>
                                          </p:val>
                                        </p:tav>
                                        <p:tav tm="100000">
                                          <p:val>
                                            <p:fltVal val="0"/>
                                          </p:val>
                                        </p:tav>
                                      </p:tavLst>
                                    </p:anim>
                                    <p:anim calcmode="lin" valueType="num">
                                      <p:cBhvr>
                                        <p:cTn id="42" dur="228" fill="hold">
                                          <p:stCondLst>
                                            <p:cond delay="0"/>
                                          </p:stCondLst>
                                        </p:cTn>
                                        <p:tgtEl>
                                          <p:spTgt spid="5">
                                            <p:txEl>
                                              <p:pRg st="7" end="7"/>
                                            </p:txEl>
                                          </p:spTgt>
                                        </p:tgtEl>
                                        <p:attrNameLst>
                                          <p:attrName>ppt_y</p:attrName>
                                        </p:attrNameLst>
                                      </p:cBhvr>
                                      <p:tavLst>
                                        <p:tav tm="0">
                                          <p:val>
                                            <p:strVal val="#ppt_y-1"/>
                                          </p:val>
                                        </p:tav>
                                        <p:tav tm="100000">
                                          <p:val>
                                            <p:strVal val="#ppt_y-(0.354*#ppt_w-0.172*#ppt_h)"/>
                                          </p:val>
                                        </p:tav>
                                      </p:tavLst>
                                    </p:anim>
                                    <p:anim calcmode="lin" valueType="num">
                                      <p:cBhvr>
                                        <p:cTn id="43" dur="78" decel="50000" autoRev="1" fill="hold">
                                          <p:stCondLst>
                                            <p:cond delay="228"/>
                                          </p:stCondLst>
                                        </p:cTn>
                                        <p:tgtEl>
                                          <p:spTgt spid="5">
                                            <p:txEl>
                                              <p:pRg st="7" end="7"/>
                                            </p:txEl>
                                          </p:spTgt>
                                        </p:tgtEl>
                                        <p:attrNameLst>
                                          <p:attrName>ppt_y</p:attrName>
                                        </p:attrNameLst>
                                      </p:cBhvr>
                                      <p:tavLst>
                                        <p:tav tm="0">
                                          <p:val>
                                            <p:strVal val="#ppt_y-(0.354*#ppt_w-0.172*#ppt_h)"/>
                                          </p:val>
                                        </p:tav>
                                        <p:tav tm="100000">
                                          <p:val>
                                            <p:strVal val="#ppt_y-(0.354*#ppt_w-0.172*#ppt_h)-#ppt_h/2"/>
                                          </p:val>
                                        </p:tav>
                                      </p:tavLst>
                                    </p:anim>
                                    <p:anim calcmode="lin" valueType="num">
                                      <p:cBhvr>
                                        <p:cTn id="44" dur="68" fill="hold">
                                          <p:stCondLst>
                                            <p:cond delay="432"/>
                                          </p:stCondLst>
                                        </p:cTn>
                                        <p:tgtEl>
                                          <p:spTgt spid="5">
                                            <p:txEl>
                                              <p:pRg st="7" end="7"/>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603</Words>
  <Application>Microsoft Office PowerPoint</Application>
  <PresentationFormat>On-screen Show (4:3)</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INTRODUCTION </vt:lpstr>
      <vt:lpstr>THE TIME DILATION </vt:lpstr>
      <vt:lpstr>Origin  and need of time dilation </vt:lpstr>
      <vt:lpstr>Definition of time dilation  </vt:lpstr>
      <vt:lpstr>Examples of time dilation  </vt:lpstr>
      <vt:lpstr>Experimentally confirmation</vt:lpstr>
      <vt:lpstr>Expression for time dilation  </vt:lpstr>
      <vt:lpstr>Experimentally verification  </vt:lpstr>
      <vt:lpstr>By using formula of time dilation  </vt:lpstr>
      <vt:lpstr>Graph </vt:lpstr>
      <vt:lpstr>Application and uses of time dilation </vt:lpstr>
      <vt:lpstr>Application of time dilation  </vt:lpstr>
      <vt:lpstr>Twin paradox </vt:lpstr>
      <vt:lpstr>Time dilation in black hole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Hemendra Ranbankure welcomes to you</dc:title>
  <dc:creator>admin</dc:creator>
  <cp:lastModifiedBy>admin</cp:lastModifiedBy>
  <cp:revision>41</cp:revision>
  <dcterms:created xsi:type="dcterms:W3CDTF">2019-08-31T09:27:57Z</dcterms:created>
  <dcterms:modified xsi:type="dcterms:W3CDTF">2020-02-27T18:00:25Z</dcterms:modified>
</cp:coreProperties>
</file>